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8"/>
  </p:notesMasterIdLst>
  <p:handoutMasterIdLst>
    <p:handoutMasterId r:id="rId29"/>
  </p:handoutMasterIdLst>
  <p:sldIdLst>
    <p:sldId id="273" r:id="rId7"/>
    <p:sldId id="286" r:id="rId8"/>
    <p:sldId id="269" r:id="rId9"/>
    <p:sldId id="270" r:id="rId10"/>
    <p:sldId id="271" r:id="rId11"/>
    <p:sldId id="295" r:id="rId12"/>
    <p:sldId id="300" r:id="rId13"/>
    <p:sldId id="299" r:id="rId14"/>
    <p:sldId id="298" r:id="rId15"/>
    <p:sldId id="297" r:id="rId16"/>
    <p:sldId id="266" r:id="rId17"/>
    <p:sldId id="265" r:id="rId18"/>
    <p:sldId id="282" r:id="rId19"/>
    <p:sldId id="276" r:id="rId20"/>
    <p:sldId id="277" r:id="rId21"/>
    <p:sldId id="293" r:id="rId22"/>
    <p:sldId id="279" r:id="rId23"/>
    <p:sldId id="301" r:id="rId24"/>
    <p:sldId id="302" r:id="rId25"/>
    <p:sldId id="268" r:id="rId26"/>
    <p:sldId id="28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791D3"/>
    <a:srgbClr val="FFFFFF"/>
    <a:srgbClr val="E04710"/>
    <a:srgbClr val="9F3515"/>
    <a:srgbClr val="E85E12"/>
    <a:srgbClr val="2C38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6421" autoAdjust="0"/>
  </p:normalViewPr>
  <p:slideViewPr>
    <p:cSldViewPr snapToObjects="1">
      <p:cViewPr varScale="1">
        <p:scale>
          <a:sx n="99" d="100"/>
          <a:sy n="99" d="100"/>
        </p:scale>
        <p:origin x="1206" y="78"/>
      </p:cViewPr>
      <p:guideLst>
        <p:guide orient="horz" pos="2160"/>
        <p:guide pos="2880"/>
      </p:guideLst>
    </p:cSldViewPr>
  </p:slideViewPr>
  <p:outlineViewPr>
    <p:cViewPr>
      <p:scale>
        <a:sx n="33" d="100"/>
        <a:sy n="33" d="100"/>
      </p:scale>
      <p:origin x="0" y="-1500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Urquhart" userId="c3cc9853-7b2e-4bc6-87fc-a819f908d504" providerId="ADAL" clId="{28F6D26D-AACC-442C-A211-0F2DD943C17A}"/>
    <pc:docChg chg="undo custSel modSld">
      <pc:chgData name="Alison Urquhart" userId="c3cc9853-7b2e-4bc6-87fc-a819f908d504" providerId="ADAL" clId="{28F6D26D-AACC-442C-A211-0F2DD943C17A}" dt="2019-03-21T14:45:58.350" v="56" actId="14100"/>
      <pc:docMkLst>
        <pc:docMk/>
      </pc:docMkLst>
      <pc:sldChg chg="addSp delSp modSp">
        <pc:chgData name="Alison Urquhart" userId="c3cc9853-7b2e-4bc6-87fc-a819f908d504" providerId="ADAL" clId="{28F6D26D-AACC-442C-A211-0F2DD943C17A}" dt="2019-03-21T14:45:58.350" v="56" actId="14100"/>
        <pc:sldMkLst>
          <pc:docMk/>
          <pc:sldMk cId="0" sldId="265"/>
        </pc:sldMkLst>
        <pc:spChg chg="mod">
          <ac:chgData name="Alison Urquhart" userId="c3cc9853-7b2e-4bc6-87fc-a819f908d504" providerId="ADAL" clId="{28F6D26D-AACC-442C-A211-0F2DD943C17A}" dt="2019-03-21T14:41:59.631" v="27" actId="1076"/>
          <ac:spMkLst>
            <pc:docMk/>
            <pc:sldMk cId="0" sldId="265"/>
            <ac:spMk id="2" creationId="{00000000-0000-0000-0000-000000000000}"/>
          </ac:spMkLst>
        </pc:spChg>
        <pc:spChg chg="add del mod">
          <ac:chgData name="Alison Urquhart" userId="c3cc9853-7b2e-4bc6-87fc-a819f908d504" providerId="ADAL" clId="{28F6D26D-AACC-442C-A211-0F2DD943C17A}" dt="2019-03-21T14:45:13.377" v="49" actId="478"/>
          <ac:spMkLst>
            <pc:docMk/>
            <pc:sldMk cId="0" sldId="265"/>
            <ac:spMk id="8" creationId="{1DE70B95-CBFD-46BB-AFEF-548DAD819E17}"/>
          </ac:spMkLst>
        </pc:spChg>
        <pc:spChg chg="mod">
          <ac:chgData name="Alison Urquhart" userId="c3cc9853-7b2e-4bc6-87fc-a819f908d504" providerId="ADAL" clId="{28F6D26D-AACC-442C-A211-0F2DD943C17A}" dt="2019-03-21T14:45:58.350" v="56" actId="14100"/>
          <ac:spMkLst>
            <pc:docMk/>
            <pc:sldMk cId="0" sldId="265"/>
            <ac:spMk id="17" creationId="{00000000-0000-0000-0000-000000000000}"/>
          </ac:spMkLst>
        </pc:spChg>
        <pc:spChg chg="mod">
          <ac:chgData name="Alison Urquhart" userId="c3cc9853-7b2e-4bc6-87fc-a819f908d504" providerId="ADAL" clId="{28F6D26D-AACC-442C-A211-0F2DD943C17A}" dt="2019-03-21T14:44:39.574" v="44" actId="14100"/>
          <ac:spMkLst>
            <pc:docMk/>
            <pc:sldMk cId="0" sldId="265"/>
            <ac:spMk id="19" creationId="{00000000-0000-0000-0000-000000000000}"/>
          </ac:spMkLst>
        </pc:spChg>
        <pc:spChg chg="mod">
          <ac:chgData name="Alison Urquhart" userId="c3cc9853-7b2e-4bc6-87fc-a819f908d504" providerId="ADAL" clId="{28F6D26D-AACC-442C-A211-0F2DD943C17A}" dt="2019-03-21T14:44:23.047" v="40" actId="1076"/>
          <ac:spMkLst>
            <pc:docMk/>
            <pc:sldMk cId="0" sldId="265"/>
            <ac:spMk id="25" creationId="{00000000-0000-0000-0000-000000000000}"/>
          </ac:spMkLst>
        </pc:spChg>
        <pc:spChg chg="mod">
          <ac:chgData name="Alison Urquhart" userId="c3cc9853-7b2e-4bc6-87fc-a819f908d504" providerId="ADAL" clId="{28F6D26D-AACC-442C-A211-0F2DD943C17A}" dt="2019-03-21T14:45:20.800" v="50" actId="1076"/>
          <ac:spMkLst>
            <pc:docMk/>
            <pc:sldMk cId="0" sldId="265"/>
            <ac:spMk id="31" creationId="{00000000-0000-0000-0000-000000000000}"/>
          </ac:spMkLst>
        </pc:spChg>
        <pc:picChg chg="add del mod">
          <ac:chgData name="Alison Urquhart" userId="c3cc9853-7b2e-4bc6-87fc-a819f908d504" providerId="ADAL" clId="{28F6D26D-AACC-442C-A211-0F2DD943C17A}" dt="2019-03-21T14:41:51.792" v="25" actId="478"/>
          <ac:picMkLst>
            <pc:docMk/>
            <pc:sldMk cId="0" sldId="265"/>
            <ac:picMk id="3" creationId="{6C376F03-B4E1-4793-BDDE-BA342E8FFB38}"/>
          </ac:picMkLst>
        </pc:picChg>
        <pc:picChg chg="del">
          <ac:chgData name="Alison Urquhart" userId="c3cc9853-7b2e-4bc6-87fc-a819f908d504" providerId="ADAL" clId="{28F6D26D-AACC-442C-A211-0F2DD943C17A}" dt="2019-03-21T14:38:19.908" v="5" actId="478"/>
          <ac:picMkLst>
            <pc:docMk/>
            <pc:sldMk cId="0" sldId="265"/>
            <ac:picMk id="6" creationId="{00000000-0000-0000-0000-000000000000}"/>
          </ac:picMkLst>
        </pc:picChg>
        <pc:picChg chg="add mod ord">
          <ac:chgData name="Alison Urquhart" userId="c3cc9853-7b2e-4bc6-87fc-a819f908d504" providerId="ADAL" clId="{28F6D26D-AACC-442C-A211-0F2DD943C17A}" dt="2019-03-21T14:43:49.579" v="37" actId="167"/>
          <ac:picMkLst>
            <pc:docMk/>
            <pc:sldMk cId="0" sldId="265"/>
            <ac:picMk id="9" creationId="{40555C04-9688-4505-990E-52DF00C08F5A}"/>
          </ac:picMkLst>
        </pc:picChg>
        <pc:cxnChg chg="mod">
          <ac:chgData name="Alison Urquhart" userId="c3cc9853-7b2e-4bc6-87fc-a819f908d504" providerId="ADAL" clId="{28F6D26D-AACC-442C-A211-0F2DD943C17A}" dt="2019-03-21T14:44:23.047" v="40" actId="1076"/>
          <ac:cxnSpMkLst>
            <pc:docMk/>
            <pc:sldMk cId="0" sldId="265"/>
            <ac:cxnSpMk id="23" creationId="{00000000-0000-0000-0000-000000000000}"/>
          </ac:cxnSpMkLst>
        </pc:cxnChg>
        <pc:cxnChg chg="mod">
          <ac:chgData name="Alison Urquhart" userId="c3cc9853-7b2e-4bc6-87fc-a819f908d504" providerId="ADAL" clId="{28F6D26D-AACC-442C-A211-0F2DD943C17A}" dt="2019-03-21T14:45:45.988" v="54" actId="14100"/>
          <ac:cxnSpMkLst>
            <pc:docMk/>
            <pc:sldMk cId="0" sldId="265"/>
            <ac:cxnSpMk id="29" creationId="{00000000-0000-0000-0000-0000000000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387A63-B597-B948-8022-473DDF3DDC1B}" type="datetimeFigureOut">
              <a:rPr lang="en-US" smtClean="0"/>
              <a:t>3/21/2019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ADC7E8-146C-1B4D-93BA-B9C87B8497FE}" type="slidenum">
              <a:rPr lang="en-GB" smtClean="0"/>
              <a:t>‹#›</a:t>
            </a:fld>
            <a:endParaRPr lang="en-GB"/>
          </a:p>
        </p:txBody>
      </p:sp>
    </p:spTree>
    <p:extLst>
      <p:ext uri="{BB962C8B-B14F-4D97-AF65-F5344CB8AC3E}">
        <p14:creationId xmlns:p14="http://schemas.microsoft.com/office/powerpoint/2010/main" val="7685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2600E-13CF-40FF-8381-0A2383760F76}" type="datetimeFigureOut">
              <a:rPr lang="en-GB" smtClean="0"/>
              <a:pPr/>
              <a:t>21/03/2019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FDA764-0642-4F60-9158-A96B57746612}" type="slidenum">
              <a:rPr lang="en-GB" smtClean="0"/>
              <a:pPr/>
              <a:t>‹#›</a:t>
            </a:fld>
            <a:endParaRPr lang="en-GB"/>
          </a:p>
        </p:txBody>
      </p:sp>
    </p:spTree>
    <p:extLst>
      <p:ext uri="{BB962C8B-B14F-4D97-AF65-F5344CB8AC3E}">
        <p14:creationId xmlns:p14="http://schemas.microsoft.com/office/powerpoint/2010/main" val="30456115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a:t>
            </a:fld>
            <a:endParaRPr lang="en-GB"/>
          </a:p>
        </p:txBody>
      </p:sp>
    </p:spTree>
    <p:extLst>
      <p:ext uri="{BB962C8B-B14F-4D97-AF65-F5344CB8AC3E}">
        <p14:creationId xmlns:p14="http://schemas.microsoft.com/office/powerpoint/2010/main" val="21689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10</a:t>
            </a:fld>
            <a:endParaRPr lang="en-GB"/>
          </a:p>
        </p:txBody>
      </p:sp>
    </p:spTree>
    <p:extLst>
      <p:ext uri="{BB962C8B-B14F-4D97-AF65-F5344CB8AC3E}">
        <p14:creationId xmlns:p14="http://schemas.microsoft.com/office/powerpoint/2010/main" val="268310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11</a:t>
            </a:fld>
            <a:endParaRPr lang="en-GB"/>
          </a:p>
        </p:txBody>
      </p:sp>
    </p:spTree>
    <p:extLst>
      <p:ext uri="{BB962C8B-B14F-4D97-AF65-F5344CB8AC3E}">
        <p14:creationId xmlns:p14="http://schemas.microsoft.com/office/powerpoint/2010/main" val="363824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12</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13</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14</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15</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16</a:t>
            </a:fld>
            <a:endParaRPr lang="en-GB"/>
          </a:p>
        </p:txBody>
      </p:sp>
    </p:spTree>
    <p:extLst>
      <p:ext uri="{BB962C8B-B14F-4D97-AF65-F5344CB8AC3E}">
        <p14:creationId xmlns:p14="http://schemas.microsoft.com/office/powerpoint/2010/main" val="1524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17</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18</a:t>
            </a:fld>
            <a:endParaRPr lang="en-GB"/>
          </a:p>
        </p:txBody>
      </p:sp>
    </p:spTree>
    <p:extLst>
      <p:ext uri="{BB962C8B-B14F-4D97-AF65-F5344CB8AC3E}">
        <p14:creationId xmlns:p14="http://schemas.microsoft.com/office/powerpoint/2010/main" val="3191695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19</a:t>
            </a:fld>
            <a:endParaRPr lang="en-GB"/>
          </a:p>
        </p:txBody>
      </p:sp>
    </p:spTree>
    <p:extLst>
      <p:ext uri="{BB962C8B-B14F-4D97-AF65-F5344CB8AC3E}">
        <p14:creationId xmlns:p14="http://schemas.microsoft.com/office/powerpoint/2010/main" val="160479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a:t>
            </a:fld>
            <a:endParaRPr lang="en-GB"/>
          </a:p>
        </p:txBody>
      </p:sp>
    </p:spTree>
    <p:extLst>
      <p:ext uri="{BB962C8B-B14F-4D97-AF65-F5344CB8AC3E}">
        <p14:creationId xmlns:p14="http://schemas.microsoft.com/office/powerpoint/2010/main" val="606349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20</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21</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3</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4</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5</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6</a:t>
            </a:fld>
            <a:endParaRPr lang="en-GB"/>
          </a:p>
        </p:txBody>
      </p:sp>
    </p:spTree>
    <p:extLst>
      <p:ext uri="{BB962C8B-B14F-4D97-AF65-F5344CB8AC3E}">
        <p14:creationId xmlns:p14="http://schemas.microsoft.com/office/powerpoint/2010/main" val="210928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7</a:t>
            </a:fld>
            <a:endParaRPr lang="en-GB"/>
          </a:p>
        </p:txBody>
      </p:sp>
    </p:spTree>
    <p:extLst>
      <p:ext uri="{BB962C8B-B14F-4D97-AF65-F5344CB8AC3E}">
        <p14:creationId xmlns:p14="http://schemas.microsoft.com/office/powerpoint/2010/main" val="49898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8</a:t>
            </a:fld>
            <a:endParaRPr lang="en-GB"/>
          </a:p>
        </p:txBody>
      </p:sp>
    </p:spTree>
    <p:extLst>
      <p:ext uri="{BB962C8B-B14F-4D97-AF65-F5344CB8AC3E}">
        <p14:creationId xmlns:p14="http://schemas.microsoft.com/office/powerpoint/2010/main" val="423744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9</a:t>
            </a:fld>
            <a:endParaRPr lang="en-GB"/>
          </a:p>
        </p:txBody>
      </p:sp>
    </p:spTree>
    <p:extLst>
      <p:ext uri="{BB962C8B-B14F-4D97-AF65-F5344CB8AC3E}">
        <p14:creationId xmlns:p14="http://schemas.microsoft.com/office/powerpoint/2010/main" val="340216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93200" y="1234800"/>
            <a:ext cx="8157600" cy="5130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pic>
        <p:nvPicPr>
          <p:cNvPr id="12" name="Picture 11" descr="Jisc Large Logo.jpg"/>
          <p:cNvPicPr>
            <a:picLocks noChangeAspect="1"/>
          </p:cNvPicPr>
          <p:nvPr userDrawn="1"/>
        </p:nvPicPr>
        <p:blipFill>
          <a:blip r:embed="rId2" cstate="print"/>
          <a:stretch>
            <a:fillRect/>
          </a:stretch>
        </p:blipFill>
        <p:spPr>
          <a:xfrm>
            <a:off x="493200" y="0"/>
            <a:ext cx="1243584" cy="7178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44000" cy="4608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Introduction to Journal Archives</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lnSpc>
                <a:spcPct val="100000"/>
              </a:lnSpc>
              <a:defRPr sz="2500"/>
            </a:lvl1pPr>
            <a:lvl2pPr marL="216000" indent="-216000">
              <a:lnSpc>
                <a:spcPct val="100000"/>
              </a:lnSpc>
              <a:defRPr sz="2500"/>
            </a:lvl2pPr>
            <a:lvl3pPr marL="432000" indent="-216000">
              <a:lnSpc>
                <a:spcPct val="100000"/>
              </a:lnSpc>
              <a:defRPr sz="2500"/>
            </a:lvl3pPr>
            <a:lvl4pPr marL="648000" indent="-216000">
              <a:lnSpc>
                <a:spcPct val="100000"/>
              </a:lnSpc>
              <a:defRPr sz="2500"/>
            </a:lvl4pPr>
            <a:lvl5pPr marL="864000" indent="-216000">
              <a:lnSpc>
                <a:spcPct val="100000"/>
              </a:lnSpc>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Introduction to Journal Archives</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Introduction to Journal Archives</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3"/>
            <a:ext cx="3592512" cy="39846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Col/2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p>
            <a:r>
              <a:rPr lang="en-GB"/>
              <a:t>Introduction to Journal Archives</a:t>
            </a:r>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4"/>
            <a:ext cx="3592512" cy="1866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9"/>
          <p:cNvSpPr>
            <a:spLocks noGrp="1"/>
          </p:cNvSpPr>
          <p:nvPr>
            <p:ph sz="quarter" idx="15"/>
          </p:nvPr>
        </p:nvSpPr>
        <p:spPr>
          <a:xfrm>
            <a:off x="4335463" y="4497388"/>
            <a:ext cx="3592512"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p>
            <a:r>
              <a:rPr lang="en-GB"/>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a:t>
            </a:fld>
            <a:endParaRPr lang="en-GB"/>
          </a:p>
        </p:txBody>
      </p:sp>
      <p:cxnSp>
        <p:nvCxnSpPr>
          <p:cNvPr id="6" name="Straight Connector 5"/>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8"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a:t>Insert Sub-headline if required</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Introduction to Journal Archives</a:t>
            </a:r>
          </a:p>
        </p:txBody>
      </p:sp>
      <p:sp>
        <p:nvSpPr>
          <p:cNvPr id="4" name="Slide Number Placeholder 3"/>
          <p:cNvSpPr>
            <a:spLocks noGrp="1"/>
          </p:cNvSpPr>
          <p:nvPr>
            <p:ph type="sldNum" sz="quarter" idx="12"/>
          </p:nvPr>
        </p:nvSpPr>
        <p:spPr/>
        <p:txBody>
          <a:bodyPr/>
          <a:lstStyle/>
          <a:p>
            <a:fld id="{8768D980-8028-4768-849B-459B1B49463D}" type="slidenum">
              <a:rPr lang="en-GB" smtClean="0"/>
              <a:pPr/>
              <a:t>‹#›</a:t>
            </a:fld>
            <a:endParaRPr lang="en-GB"/>
          </a:p>
        </p:txBody>
      </p:sp>
      <p:cxnSp>
        <p:nvCxnSpPr>
          <p:cNvPr id="5" name="Straight Connector 4"/>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00" y="520105"/>
            <a:ext cx="7434000" cy="1162035"/>
          </a:xfrm>
          <a:prstGeom prst="rect">
            <a:avLst/>
          </a:prstGeom>
        </p:spPr>
        <p:txBody>
          <a:bodyPr vert="horz" lIns="0" tIns="0" rIns="0" bIns="0" rtlCol="0" anchor="b" anchorCtr="0">
            <a:normAutofit/>
          </a:bodyPr>
          <a:lstStyle/>
          <a:p>
            <a:r>
              <a:rPr lang="en-US" dirty="0"/>
              <a:t>Click to edit Master title style</a:t>
            </a:r>
            <a:endParaRPr lang="en-GB" dirty="0"/>
          </a:p>
        </p:txBody>
      </p:sp>
      <p:sp>
        <p:nvSpPr>
          <p:cNvPr id="3" name="Text Placeholder 2"/>
          <p:cNvSpPr>
            <a:spLocks noGrp="1"/>
          </p:cNvSpPr>
          <p:nvPr>
            <p:ph type="body" idx="1"/>
          </p:nvPr>
        </p:nvSpPr>
        <p:spPr>
          <a:xfrm>
            <a:off x="493200" y="2379833"/>
            <a:ext cx="7434000" cy="3984967"/>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endParaRPr lang="en-GB" dirty="0"/>
          </a:p>
        </p:txBody>
      </p:sp>
      <p:sp>
        <p:nvSpPr>
          <p:cNvPr id="5" name="Footer Placeholder 4"/>
          <p:cNvSpPr>
            <a:spLocks noGrp="1"/>
          </p:cNvSpPr>
          <p:nvPr>
            <p:ph type="ftr" sz="quarter" idx="3"/>
          </p:nvPr>
        </p:nvSpPr>
        <p:spPr>
          <a:xfrm>
            <a:off x="1390748" y="243756"/>
            <a:ext cx="5326851" cy="146194"/>
          </a:xfrm>
          <a:prstGeom prst="rect">
            <a:avLst/>
          </a:prstGeom>
        </p:spPr>
        <p:txBody>
          <a:bodyPr vert="horz" wrap="square" lIns="0" tIns="0" rIns="0" bIns="0" rtlCol="0" anchor="b" anchorCtr="0">
            <a:spAutoFit/>
          </a:bodyPr>
          <a:lstStyle>
            <a:lvl1pPr algn="l">
              <a:defRPr sz="950">
                <a:solidFill>
                  <a:schemeClr val="tx1"/>
                </a:solidFill>
              </a:defRPr>
            </a:lvl1pPr>
          </a:lstStyle>
          <a:p>
            <a:r>
              <a:rPr lang="en-GB"/>
              <a:t>Introduction to Journal Archives</a:t>
            </a:r>
            <a:endParaRPr lang="en-GB" dirty="0"/>
          </a:p>
        </p:txBody>
      </p:sp>
      <p:sp>
        <p:nvSpPr>
          <p:cNvPr id="6" name="Slide Number Placeholder 5"/>
          <p:cNvSpPr>
            <a:spLocks noGrp="1"/>
          </p:cNvSpPr>
          <p:nvPr>
            <p:ph type="sldNum" sz="quarter" idx="4"/>
          </p:nvPr>
        </p:nvSpPr>
        <p:spPr>
          <a:xfrm>
            <a:off x="8157600" y="243756"/>
            <a:ext cx="493200" cy="146194"/>
          </a:xfrm>
          <a:prstGeom prst="rect">
            <a:avLst/>
          </a:prstGeom>
        </p:spPr>
        <p:txBody>
          <a:bodyPr vert="horz" lIns="0" tIns="0" rIns="0" bIns="0" rtlCol="0" anchor="b" anchorCtr="0">
            <a:spAutoFit/>
          </a:bodyPr>
          <a:lstStyle>
            <a:lvl1pPr algn="r">
              <a:defRPr sz="950">
                <a:solidFill>
                  <a:schemeClr val="tx1"/>
                </a:solidFill>
              </a:defRPr>
            </a:lvl1pPr>
          </a:lstStyle>
          <a:p>
            <a:fld id="{8768D980-8028-4768-849B-459B1B49463D}" type="slidenum">
              <a:rPr lang="en-GB" smtClean="0"/>
              <a:pPr/>
              <a:t>‹#›</a:t>
            </a:fld>
            <a:endParaRPr lang="en-GB" dirty="0"/>
          </a:p>
        </p:txBody>
      </p:sp>
      <p:sp>
        <p:nvSpPr>
          <p:cNvPr id="4" name="Date Placeholder 3"/>
          <p:cNvSpPr>
            <a:spLocks noGrp="1"/>
          </p:cNvSpPr>
          <p:nvPr>
            <p:ph type="dt" sz="half" idx="2"/>
          </p:nvPr>
        </p:nvSpPr>
        <p:spPr>
          <a:xfrm>
            <a:off x="6717600" y="243756"/>
            <a:ext cx="1440000" cy="146194"/>
          </a:xfrm>
          <a:prstGeom prst="rect">
            <a:avLst/>
          </a:prstGeom>
        </p:spPr>
        <p:txBody>
          <a:bodyPr vert="horz" lIns="0" tIns="0" rIns="0" bIns="0" rtlCol="0" anchor="b" anchorCtr="0">
            <a:spAutoFit/>
          </a:bodyPr>
          <a:lstStyle>
            <a:lvl1pPr algn="r">
              <a:defRPr sz="950">
                <a:solidFill>
                  <a:schemeClr val="tx1"/>
                </a:solid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3" r:id="rId4"/>
    <p:sldLayoutId id="2147483661" r:id="rId5"/>
    <p:sldLayoutId id="2147483662" r:id="rId6"/>
    <p:sldLayoutId id="2147483654" r:id="rId7"/>
    <p:sldLayoutId id="2147483655" r:id="rId8"/>
  </p:sldLayoutIdLst>
  <p:hf hdr="0" dt="0"/>
  <p:txStyles>
    <p:titleStyle>
      <a:lvl1pPr algn="l" defTabSz="914400" rtl="0" eaLnBrk="1" latinLnBrk="0" hangingPunct="1">
        <a:lnSpc>
          <a:spcPct val="85000"/>
        </a:lnSpc>
        <a:spcBef>
          <a:spcPct val="0"/>
        </a:spcBef>
        <a:buNone/>
        <a:defRPr sz="3500" kern="1200">
          <a:solidFill>
            <a:schemeClr val="bg2"/>
          </a:solidFill>
          <a:latin typeface="+mj-lt"/>
          <a:ea typeface="+mj-ea"/>
          <a:cs typeface="+mj-cs"/>
        </a:defRPr>
      </a:lvl1pPr>
    </p:titleStyle>
    <p:body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journalarchives.jisc.ac.uk/"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mailto:journalarchives@jisc.ac.uk" TargetMode="External"/><Relationship Id="rId5" Type="http://schemas.openxmlformats.org/officeDocument/2006/relationships/hyperlink" Target="http://journalarchives.jisc.ac.uk/developmentroadmap" TargetMode="External"/><Relationship Id="rId4" Type="http://schemas.openxmlformats.org/officeDocument/2006/relationships/hyperlink" Target="http://journalarchives.jisc.ac.uk/suppo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115787" y="5852338"/>
            <a:ext cx="6946680" cy="472694"/>
          </a:xfrm>
        </p:spPr>
        <p:txBody>
          <a:bodyPr/>
          <a:lstStyle/>
          <a:p>
            <a:r>
              <a:rPr lang="en-GB" dirty="0">
                <a:solidFill>
                  <a:srgbClr val="2791D3"/>
                </a:solidFill>
              </a:rPr>
              <a:t>Over 4 million articles from over 600 journals, sourced from 8 major publishers 1827-2009</a:t>
            </a:r>
          </a:p>
        </p:txBody>
      </p:sp>
      <p:sp>
        <p:nvSpPr>
          <p:cNvPr id="6" name="Title 5"/>
          <p:cNvSpPr>
            <a:spLocks noGrp="1"/>
          </p:cNvSpPr>
          <p:nvPr>
            <p:ph type="ctrTitle"/>
          </p:nvPr>
        </p:nvSpPr>
        <p:spPr>
          <a:xfrm>
            <a:off x="866675" y="5358142"/>
            <a:ext cx="7096916" cy="1051057"/>
          </a:xfrm>
        </p:spPr>
        <p:txBody>
          <a:bodyPr/>
          <a:lstStyle/>
          <a:p>
            <a:pPr algn="ctr"/>
            <a:r>
              <a:rPr lang="en-GB" sz="4000" b="1" dirty="0">
                <a:solidFill>
                  <a:srgbClr val="2791D3"/>
                </a:solidFill>
              </a:rPr>
              <a:t>Introduction to Journal Archives</a:t>
            </a:r>
          </a:p>
        </p:txBody>
      </p:sp>
      <p:pic>
        <p:nvPicPr>
          <p:cNvPr id="3"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275" r="5275"/>
          <a:stretch>
            <a:fillRect/>
          </a:stretch>
        </p:blipFill>
        <p:spPr>
          <a:xfrm>
            <a:off x="789840" y="757094"/>
            <a:ext cx="7250585" cy="4559613"/>
          </a:xfrm>
          <a:ln w="22225">
            <a:solidFill>
              <a:srgbClr val="000000"/>
            </a:solidFill>
          </a:ln>
        </p:spPr>
      </p:pic>
    </p:spTree>
    <p:extLst>
      <p:ext uri="{BB962C8B-B14F-4D97-AF65-F5344CB8AC3E}">
        <p14:creationId xmlns:p14="http://schemas.microsoft.com/office/powerpoint/2010/main" val="2279328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04" y="299793"/>
            <a:ext cx="8640960" cy="1169799"/>
          </a:xfrm>
        </p:spPr>
        <p:txBody>
          <a:bodyPr>
            <a:normAutofit/>
          </a:bodyPr>
          <a:lstStyle/>
          <a:p>
            <a:r>
              <a:rPr lang="en-GB" sz="3200" b="1" dirty="0">
                <a:solidFill>
                  <a:srgbClr val="2791D3"/>
                </a:solidFill>
              </a:rPr>
              <a:t>Taylor &amp; Francis Geography, Planning, Urban and Environment Online Archive</a:t>
            </a:r>
            <a:endParaRPr lang="en-GB" sz="3200"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fontScale="77500" lnSpcReduction="20000"/>
          </a:bodyPr>
          <a:lstStyle/>
          <a:p>
            <a:endParaRPr lang="en-GB" dirty="0"/>
          </a:p>
          <a:p>
            <a:r>
              <a:rPr lang="en-GB" dirty="0"/>
              <a:t>Over 20,000 articles from the </a:t>
            </a:r>
            <a:r>
              <a:rPr lang="en-GB" dirty="0" err="1"/>
              <a:t>backfiles</a:t>
            </a:r>
            <a:r>
              <a:rPr lang="en-GB" dirty="0"/>
              <a:t> of 28 journals published under the Routledge imprint until 1996.</a:t>
            </a:r>
          </a:p>
          <a:p>
            <a:r>
              <a:rPr lang="en-GB" dirty="0"/>
              <a:t>Providing a wealth of resources in environmental and architecture studies, geography, planning studies and urban studies, it includes a number of journals affiliated with organisations such as the ‘Journal of Architecture’, published jointly with the Royal Institute of British Architects.</a:t>
            </a:r>
          </a:p>
          <a:p>
            <a:pPr marL="0" lvl="1" indent="0">
              <a:buNone/>
            </a:pP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10</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(1885 to 1996)</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6151" y="3266232"/>
            <a:ext cx="3114649" cy="1222143"/>
          </a:xfrm>
          <a:prstGeom prst="rect">
            <a:avLst/>
          </a:prstGeom>
          <a:ln w="19050">
            <a:solidFill>
              <a:srgbClr val="2C384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967" y="1759934"/>
            <a:ext cx="2819495" cy="1258176"/>
          </a:xfrm>
          <a:prstGeom prst="rect">
            <a:avLst/>
          </a:prstGeom>
          <a:ln w="19050">
            <a:solidFill>
              <a:srgbClr val="2C384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9872" y="1747357"/>
            <a:ext cx="1966837" cy="2741018"/>
          </a:xfrm>
          <a:prstGeom prst="rect">
            <a:avLst/>
          </a:prstGeom>
          <a:ln w="19050">
            <a:solidFill>
              <a:srgbClr val="2C3841"/>
            </a:solidFill>
          </a:ln>
        </p:spPr>
      </p:pic>
    </p:spTree>
    <p:extLst>
      <p:ext uri="{BB962C8B-B14F-4D97-AF65-F5344CB8AC3E}">
        <p14:creationId xmlns:p14="http://schemas.microsoft.com/office/powerpoint/2010/main" val="168935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b="1" dirty="0">
                <a:solidFill>
                  <a:srgbClr val="2791D3"/>
                </a:solidFill>
              </a:rPr>
              <a:t>Key features</a:t>
            </a:r>
            <a:br>
              <a:rPr lang="en-GB" dirty="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pPr lvl="1">
              <a:buClr>
                <a:srgbClr val="2791D3"/>
              </a:buClr>
            </a:pPr>
            <a:r>
              <a:rPr lang="en-GB" sz="2400" dirty="0"/>
              <a:t>Easy web access to four million articles via a simple user interface and article viewer.</a:t>
            </a:r>
          </a:p>
          <a:p>
            <a:pPr lvl="1">
              <a:buClr>
                <a:srgbClr val="2791D3"/>
              </a:buClr>
            </a:pPr>
            <a:endParaRPr lang="en-GB" sz="2400" dirty="0"/>
          </a:p>
          <a:p>
            <a:pPr lvl="1">
              <a:buClr>
                <a:srgbClr val="2791D3"/>
              </a:buClr>
            </a:pPr>
            <a:r>
              <a:rPr lang="en-GB" sz="2400" dirty="0"/>
              <a:t>Search by Author, Article Title, Journal Title, ISSN or across the full text.</a:t>
            </a:r>
          </a:p>
          <a:p>
            <a:pPr lvl="1">
              <a:buClr>
                <a:srgbClr val="2791D3"/>
              </a:buClr>
            </a:pPr>
            <a:endParaRPr lang="en-GB" sz="2400" dirty="0"/>
          </a:p>
          <a:p>
            <a:pPr lvl="1">
              <a:buClr>
                <a:srgbClr val="2791D3"/>
              </a:buClr>
            </a:pPr>
            <a:r>
              <a:rPr lang="en-GB" sz="2400" dirty="0"/>
              <a:t>View online or download articles as PDFs for offline use.</a:t>
            </a:r>
          </a:p>
          <a:p>
            <a:pPr lvl="1">
              <a:buClr>
                <a:srgbClr val="2791D3"/>
              </a:buClr>
            </a:pPr>
            <a:endParaRPr lang="en-GB" sz="2400" dirty="0"/>
          </a:p>
          <a:p>
            <a:pPr lvl="1">
              <a:buClr>
                <a:srgbClr val="2791D3"/>
              </a:buClr>
            </a:pPr>
            <a:r>
              <a:rPr lang="en-GB" sz="2400" dirty="0"/>
              <a:t>Provides online access to journal articles 24/7.</a:t>
            </a:r>
          </a:p>
          <a:p>
            <a:pPr lvl="1">
              <a:buClr>
                <a:srgbClr val="2791D3"/>
              </a:buClr>
            </a:pPr>
            <a:endParaRPr lang="en-GB" sz="2400" dirty="0"/>
          </a:p>
          <a:p>
            <a:pPr lvl="1">
              <a:buClr>
                <a:srgbClr val="2791D3"/>
              </a:buClr>
            </a:pPr>
            <a:r>
              <a:rPr lang="en-GB" sz="2400" dirty="0"/>
              <a:t>Enables search of eight publishers’ archives in one place.</a:t>
            </a:r>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555C04-9688-4505-990E-52DF00C08F5A}"/>
              </a:ext>
            </a:extLst>
          </p:cNvPr>
          <p:cNvPicPr>
            <a:picLocks noChangeAspect="1"/>
          </p:cNvPicPr>
          <p:nvPr/>
        </p:nvPicPr>
        <p:blipFill>
          <a:blip r:embed="rId3"/>
          <a:stretch>
            <a:fillRect/>
          </a:stretch>
        </p:blipFill>
        <p:spPr>
          <a:xfrm>
            <a:off x="469320" y="1484784"/>
            <a:ext cx="8179200" cy="4600800"/>
          </a:xfrm>
          <a:prstGeom prst="rect">
            <a:avLst/>
          </a:prstGeom>
          <a:ln w="22225">
            <a:solidFill>
              <a:srgbClr val="000000"/>
            </a:solidFill>
          </a:ln>
        </p:spPr>
      </p:pic>
      <p:sp>
        <p:nvSpPr>
          <p:cNvPr id="2" name="Title 1"/>
          <p:cNvSpPr>
            <a:spLocks noGrp="1"/>
          </p:cNvSpPr>
          <p:nvPr>
            <p:ph type="title"/>
          </p:nvPr>
        </p:nvSpPr>
        <p:spPr>
          <a:xfrm>
            <a:off x="493200" y="520105"/>
            <a:ext cx="7434000" cy="1162035"/>
          </a:xfrm>
        </p:spPr>
        <p:txBody>
          <a:bodyPr/>
          <a:lstStyle/>
          <a:p>
            <a:r>
              <a:rPr lang="en-GB" b="1" dirty="0">
                <a:solidFill>
                  <a:srgbClr val="2791D3"/>
                </a:solidFill>
              </a:rPr>
              <a:t>Search</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12</a:t>
            </a:fld>
            <a:endParaRPr lang="en-GB"/>
          </a:p>
        </p:txBody>
      </p:sp>
      <p:sp>
        <p:nvSpPr>
          <p:cNvPr id="12" name="Rectangle 11"/>
          <p:cNvSpPr/>
          <p:nvPr/>
        </p:nvSpPr>
        <p:spPr>
          <a:xfrm>
            <a:off x="493200" y="1916832"/>
            <a:ext cx="127048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79747" y="1804075"/>
            <a:ext cx="884849" cy="958371"/>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414629" y="1830200"/>
            <a:ext cx="4726290" cy="239232"/>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H="1">
            <a:off x="1406531" y="2231681"/>
            <a:ext cx="432048"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60621" y="2041279"/>
            <a:ext cx="3363421" cy="338554"/>
          </a:xfrm>
          <a:prstGeom prst="rect">
            <a:avLst/>
          </a:prstGeom>
          <a:noFill/>
        </p:spPr>
        <p:txBody>
          <a:bodyPr wrap="none" rtlCol="0">
            <a:spAutoFit/>
          </a:bodyPr>
          <a:lstStyle/>
          <a:p>
            <a:r>
              <a:rPr lang="en-GB" sz="1600" dirty="0">
                <a:solidFill>
                  <a:srgbClr val="2791D3"/>
                </a:solidFill>
              </a:rPr>
              <a:t>Choose which fields to search on here</a:t>
            </a:r>
          </a:p>
        </p:txBody>
      </p:sp>
      <p:cxnSp>
        <p:nvCxnSpPr>
          <p:cNvPr id="29" name="Straight Arrow Connector 28"/>
          <p:cNvCxnSpPr>
            <a:cxnSpLocks/>
          </p:cNvCxnSpPr>
          <p:nvPr/>
        </p:nvCxnSpPr>
        <p:spPr>
          <a:xfrm flipH="1" flipV="1">
            <a:off x="6182853" y="1870930"/>
            <a:ext cx="648685" cy="24793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95368" y="2041279"/>
            <a:ext cx="2630848" cy="338554"/>
          </a:xfrm>
          <a:prstGeom prst="rect">
            <a:avLst/>
          </a:prstGeom>
          <a:noFill/>
        </p:spPr>
        <p:txBody>
          <a:bodyPr wrap="none" rtlCol="0">
            <a:spAutoFit/>
          </a:bodyPr>
          <a:lstStyle/>
          <a:p>
            <a:r>
              <a:rPr lang="en-GB" sz="1600" dirty="0">
                <a:solidFill>
                  <a:srgbClr val="2791D3"/>
                </a:solidFill>
              </a:rPr>
              <a:t>Enter your search terms here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Advanced search</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13</a:t>
            </a:fld>
            <a:endParaRPr lang="en-GB"/>
          </a:p>
        </p:txBody>
      </p:sp>
      <p:sp>
        <p:nvSpPr>
          <p:cNvPr id="8" name="TextBox 7"/>
          <p:cNvSpPr txBox="1"/>
          <p:nvPr/>
        </p:nvSpPr>
        <p:spPr>
          <a:xfrm>
            <a:off x="395536" y="5736074"/>
            <a:ext cx="7102861" cy="646331"/>
          </a:xfrm>
          <a:prstGeom prst="rect">
            <a:avLst/>
          </a:prstGeom>
          <a:noFill/>
        </p:spPr>
        <p:txBody>
          <a:bodyPr wrap="square" rtlCol="0">
            <a:spAutoFit/>
          </a:bodyPr>
          <a:lstStyle/>
          <a:p>
            <a:r>
              <a:rPr lang="en-GB" dirty="0">
                <a:solidFill>
                  <a:srgbClr val="2791D3"/>
                </a:solidFill>
              </a:rPr>
              <a:t>Use the Advanced options to search by Date, Volume, Issue, Start Page or DOI. Add rows to combine filters with Boolean-style conditional logic.</a:t>
            </a:r>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39878" b="50052"/>
          <a:stretch/>
        </p:blipFill>
        <p:spPr>
          <a:xfrm>
            <a:off x="395536" y="1484784"/>
            <a:ext cx="8320839" cy="3888431"/>
          </a:xfrm>
          <a:ln w="22225">
            <a:solidFill>
              <a:srgbClr val="000000"/>
            </a:solidFill>
          </a:ln>
        </p:spPr>
      </p:pic>
      <p:sp>
        <p:nvSpPr>
          <p:cNvPr id="7" name="Rectangle 6"/>
          <p:cNvSpPr/>
          <p:nvPr/>
        </p:nvSpPr>
        <p:spPr>
          <a:xfrm>
            <a:off x="971600" y="2564904"/>
            <a:ext cx="3816424" cy="20162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flipH="1">
            <a:off x="4788024" y="3428999"/>
            <a:ext cx="864096"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71600" y="4653136"/>
            <a:ext cx="7056784" cy="360040"/>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652120" y="3244333"/>
            <a:ext cx="2839432" cy="830997"/>
          </a:xfrm>
          <a:prstGeom prst="rect">
            <a:avLst/>
          </a:prstGeom>
          <a:noFill/>
        </p:spPr>
        <p:txBody>
          <a:bodyPr wrap="none" rtlCol="0">
            <a:spAutoFit/>
          </a:bodyPr>
          <a:lstStyle/>
          <a:p>
            <a:r>
              <a:rPr lang="en-GB" sz="1600" dirty="0">
                <a:solidFill>
                  <a:srgbClr val="2791D3"/>
                </a:solidFill>
              </a:rPr>
              <a:t>Additional search fields for</a:t>
            </a:r>
          </a:p>
          <a:p>
            <a:r>
              <a:rPr lang="en-GB" sz="1600" dirty="0">
                <a:solidFill>
                  <a:srgbClr val="2791D3"/>
                </a:solidFill>
              </a:rPr>
              <a:t>Date, Volume, Issue, Start Page</a:t>
            </a:r>
          </a:p>
          <a:p>
            <a:r>
              <a:rPr lang="en-GB" sz="1600" dirty="0">
                <a:solidFill>
                  <a:srgbClr val="2791D3"/>
                </a:solidFill>
              </a:rPr>
              <a:t>and DOI</a:t>
            </a:r>
          </a:p>
        </p:txBody>
      </p:sp>
      <p:cxnSp>
        <p:nvCxnSpPr>
          <p:cNvPr id="21" name="Straight Arrow Connector 20"/>
          <p:cNvCxnSpPr/>
          <p:nvPr/>
        </p:nvCxnSpPr>
        <p:spPr>
          <a:xfrm flipV="1">
            <a:off x="2267744" y="4833156"/>
            <a:ext cx="72008" cy="25202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16" y="4974268"/>
            <a:ext cx="6624314" cy="338554"/>
          </a:xfrm>
          <a:prstGeom prst="rect">
            <a:avLst/>
          </a:prstGeom>
          <a:noFill/>
        </p:spPr>
        <p:txBody>
          <a:bodyPr wrap="none" rtlCol="0">
            <a:spAutoFit/>
          </a:bodyPr>
          <a:lstStyle/>
          <a:p>
            <a:r>
              <a:rPr lang="en-GB" sz="1600" dirty="0">
                <a:solidFill>
                  <a:srgbClr val="2791D3"/>
                </a:solidFill>
              </a:rPr>
              <a:t>Add rows with search terms that MUST, MUST NOT or SHOULD be included</a:t>
            </a:r>
          </a:p>
        </p:txBody>
      </p:sp>
    </p:spTree>
    <p:extLst>
      <p:ext uri="{BB962C8B-B14F-4D97-AF65-F5344CB8AC3E}">
        <p14:creationId xmlns:p14="http://schemas.microsoft.com/office/powerpoint/2010/main" val="194738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Filter Results</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14</a:t>
            </a:fld>
            <a:endParaRPr lang="en-GB"/>
          </a:p>
        </p:txBody>
      </p:sp>
      <p:sp>
        <p:nvSpPr>
          <p:cNvPr id="8" name="TextBox 7"/>
          <p:cNvSpPr txBox="1"/>
          <p:nvPr/>
        </p:nvSpPr>
        <p:spPr>
          <a:xfrm>
            <a:off x="-366178" y="6105406"/>
            <a:ext cx="7083777" cy="369332"/>
          </a:xfrm>
          <a:prstGeom prst="rect">
            <a:avLst/>
          </a:prstGeom>
          <a:noFill/>
        </p:spPr>
        <p:txBody>
          <a:bodyPr wrap="square" rtlCol="0">
            <a:spAutoFit/>
          </a:bodyPr>
          <a:lstStyle/>
          <a:p>
            <a:endParaRPr lang="en-GB"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32" t="1807" r="28843" b="45786"/>
          <a:stretch/>
        </p:blipFill>
        <p:spPr>
          <a:xfrm>
            <a:off x="483675" y="1682140"/>
            <a:ext cx="8167125" cy="3499346"/>
          </a:xfrm>
          <a:ln w="22225">
            <a:solidFill>
              <a:srgbClr val="000000"/>
            </a:solidFill>
          </a:ln>
        </p:spPr>
      </p:pic>
      <p:sp>
        <p:nvSpPr>
          <p:cNvPr id="7" name="Rectangle 6"/>
          <p:cNvSpPr/>
          <p:nvPr/>
        </p:nvSpPr>
        <p:spPr>
          <a:xfrm>
            <a:off x="2483768" y="1682140"/>
            <a:ext cx="1944216" cy="378708"/>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p:cNvCxnSpPr/>
          <p:nvPr/>
        </p:nvCxnSpPr>
        <p:spPr>
          <a:xfrm flipH="1">
            <a:off x="4283968" y="1871494"/>
            <a:ext cx="360040"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69825" y="1682140"/>
            <a:ext cx="4010521" cy="584775"/>
          </a:xfrm>
          <a:prstGeom prst="rect">
            <a:avLst/>
          </a:prstGeom>
          <a:noFill/>
        </p:spPr>
        <p:txBody>
          <a:bodyPr wrap="square" rtlCol="0">
            <a:spAutoFit/>
          </a:bodyPr>
          <a:lstStyle/>
          <a:p>
            <a:r>
              <a:rPr lang="en-GB" sz="1600" dirty="0">
                <a:solidFill>
                  <a:srgbClr val="2791D3"/>
                </a:solidFill>
              </a:rPr>
              <a:t>Click these tabs to browse search results by Article, Journal Title or Year of Publication</a:t>
            </a:r>
          </a:p>
        </p:txBody>
      </p:sp>
      <p:sp>
        <p:nvSpPr>
          <p:cNvPr id="21" name="Rectangle 20"/>
          <p:cNvSpPr/>
          <p:nvPr/>
        </p:nvSpPr>
        <p:spPr>
          <a:xfrm>
            <a:off x="2483768" y="2121684"/>
            <a:ext cx="792088"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p:cNvCxnSpPr/>
          <p:nvPr/>
        </p:nvCxnSpPr>
        <p:spPr>
          <a:xfrm flipH="1" flipV="1">
            <a:off x="3131841" y="2236729"/>
            <a:ext cx="2088231" cy="256167"/>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90979" y="2217887"/>
            <a:ext cx="3418460" cy="584775"/>
          </a:xfrm>
          <a:prstGeom prst="rect">
            <a:avLst/>
          </a:prstGeom>
          <a:noFill/>
        </p:spPr>
        <p:txBody>
          <a:bodyPr wrap="square" rtlCol="0">
            <a:spAutoFit/>
          </a:bodyPr>
          <a:lstStyle/>
          <a:p>
            <a:r>
              <a:rPr lang="en-GB" sz="1600" dirty="0">
                <a:solidFill>
                  <a:srgbClr val="2791D3"/>
                </a:solidFill>
              </a:rPr>
              <a:t>Click drop-down to order results by Relevance, Year or Journal Title</a:t>
            </a:r>
          </a:p>
        </p:txBody>
      </p:sp>
      <p:sp>
        <p:nvSpPr>
          <p:cNvPr id="31" name="Rectangle 30"/>
          <p:cNvSpPr/>
          <p:nvPr/>
        </p:nvSpPr>
        <p:spPr>
          <a:xfrm>
            <a:off x="493200" y="2060848"/>
            <a:ext cx="1918560" cy="273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539552" y="2121684"/>
            <a:ext cx="1872208" cy="2675468"/>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p:cNvCxnSpPr/>
          <p:nvPr/>
        </p:nvCxnSpPr>
        <p:spPr>
          <a:xfrm flipH="1">
            <a:off x="2448744" y="4149080"/>
            <a:ext cx="2376264"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851624" y="3699686"/>
            <a:ext cx="3552576" cy="584775"/>
          </a:xfrm>
          <a:prstGeom prst="rect">
            <a:avLst/>
          </a:prstGeom>
          <a:noFill/>
        </p:spPr>
        <p:txBody>
          <a:bodyPr wrap="none" rtlCol="0">
            <a:spAutoFit/>
          </a:bodyPr>
          <a:lstStyle/>
          <a:p>
            <a:r>
              <a:rPr lang="en-GB" sz="1600" dirty="0">
                <a:solidFill>
                  <a:srgbClr val="2791D3"/>
                </a:solidFill>
              </a:rPr>
              <a:t>Filter by Journal Title, Author or Year of</a:t>
            </a:r>
          </a:p>
          <a:p>
            <a:r>
              <a:rPr lang="en-GB" sz="1600" dirty="0">
                <a:solidFill>
                  <a:srgbClr val="2791D3"/>
                </a:solidFill>
              </a:rPr>
              <a:t>Publication</a:t>
            </a:r>
          </a:p>
        </p:txBody>
      </p:sp>
      <p:sp>
        <p:nvSpPr>
          <p:cNvPr id="38" name="TextBox 37"/>
          <p:cNvSpPr txBox="1"/>
          <p:nvPr/>
        </p:nvSpPr>
        <p:spPr>
          <a:xfrm>
            <a:off x="493200" y="5661248"/>
            <a:ext cx="8206862" cy="646331"/>
          </a:xfrm>
          <a:prstGeom prst="rect">
            <a:avLst/>
          </a:prstGeom>
          <a:noFill/>
        </p:spPr>
        <p:txBody>
          <a:bodyPr wrap="none" rtlCol="0">
            <a:spAutoFit/>
          </a:bodyPr>
          <a:lstStyle/>
          <a:p>
            <a:r>
              <a:rPr lang="en-GB" dirty="0">
                <a:solidFill>
                  <a:srgbClr val="2791D3"/>
                </a:solidFill>
              </a:rPr>
              <a:t>Users can also toggle thumbnail images on and off, browse their results by page, and</a:t>
            </a:r>
          </a:p>
          <a:p>
            <a:r>
              <a:rPr lang="en-GB" dirty="0">
                <a:solidFill>
                  <a:srgbClr val="2791D3"/>
                </a:solidFill>
              </a:rPr>
              <a:t>choose between a list or a tile view of their results</a:t>
            </a:r>
          </a:p>
        </p:txBody>
      </p:sp>
    </p:spTree>
    <p:extLst>
      <p:ext uri="{BB962C8B-B14F-4D97-AF65-F5344CB8AC3E}">
        <p14:creationId xmlns:p14="http://schemas.microsoft.com/office/powerpoint/2010/main" val="80903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Browse whole catalogue</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15</a:t>
            </a:fld>
            <a:endParaRPr lang="en-GB"/>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4822" b="30303"/>
          <a:stretch/>
        </p:blipFill>
        <p:spPr>
          <a:xfrm>
            <a:off x="399703" y="1268760"/>
            <a:ext cx="8291773" cy="3816424"/>
          </a:xfrm>
          <a:ln w="22225">
            <a:solidFill>
              <a:srgbClr val="000000"/>
            </a:solidFill>
          </a:ln>
        </p:spPr>
      </p:pic>
      <p:sp>
        <p:nvSpPr>
          <p:cNvPr id="15" name="Rectangle 14"/>
          <p:cNvSpPr/>
          <p:nvPr/>
        </p:nvSpPr>
        <p:spPr>
          <a:xfrm>
            <a:off x="7596336" y="1628800"/>
            <a:ext cx="864096" cy="360040"/>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195736" y="2348880"/>
            <a:ext cx="1584176"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195736" y="2636912"/>
            <a:ext cx="5184576"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6876256" y="1812295"/>
            <a:ext cx="720080" cy="176545"/>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55976" y="1876182"/>
            <a:ext cx="3978957" cy="584775"/>
          </a:xfrm>
          <a:prstGeom prst="rect">
            <a:avLst/>
          </a:prstGeom>
          <a:noFill/>
        </p:spPr>
        <p:txBody>
          <a:bodyPr wrap="square" rtlCol="0">
            <a:spAutoFit/>
          </a:bodyPr>
          <a:lstStyle/>
          <a:p>
            <a:r>
              <a:rPr lang="en-GB" sz="1600" dirty="0">
                <a:solidFill>
                  <a:srgbClr val="2791D3"/>
                </a:solidFill>
              </a:rPr>
              <a:t>Click the Browse drop-down arrow, then select Journal Title or Date to start browsing</a:t>
            </a:r>
          </a:p>
        </p:txBody>
      </p:sp>
      <p:cxnSp>
        <p:nvCxnSpPr>
          <p:cNvPr id="23" name="Straight Arrow Connector 22"/>
          <p:cNvCxnSpPr/>
          <p:nvPr/>
        </p:nvCxnSpPr>
        <p:spPr>
          <a:xfrm>
            <a:off x="2627784" y="2204864"/>
            <a:ext cx="216024" cy="14401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9213" y="1760245"/>
            <a:ext cx="3099503" cy="584775"/>
          </a:xfrm>
          <a:prstGeom prst="rect">
            <a:avLst/>
          </a:prstGeom>
          <a:noFill/>
        </p:spPr>
        <p:txBody>
          <a:bodyPr wrap="none" rtlCol="0">
            <a:spAutoFit/>
          </a:bodyPr>
          <a:lstStyle/>
          <a:p>
            <a:r>
              <a:rPr lang="en-GB" sz="1600" dirty="0">
                <a:solidFill>
                  <a:srgbClr val="2791D3"/>
                </a:solidFill>
              </a:rPr>
              <a:t>Click the tabs to browse by Article,</a:t>
            </a:r>
          </a:p>
          <a:p>
            <a:r>
              <a:rPr lang="en-GB" sz="1600" dirty="0">
                <a:solidFill>
                  <a:srgbClr val="2791D3"/>
                </a:solidFill>
              </a:rPr>
              <a:t> Journal Title or Date</a:t>
            </a:r>
          </a:p>
        </p:txBody>
      </p:sp>
      <p:cxnSp>
        <p:nvCxnSpPr>
          <p:cNvPr id="30" name="Straight Arrow Connector 29"/>
          <p:cNvCxnSpPr/>
          <p:nvPr/>
        </p:nvCxnSpPr>
        <p:spPr>
          <a:xfrm flipH="1" flipV="1">
            <a:off x="5292080" y="2867650"/>
            <a:ext cx="432048" cy="27331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787355" y="3140968"/>
            <a:ext cx="2673077" cy="584775"/>
          </a:xfrm>
          <a:prstGeom prst="rect">
            <a:avLst/>
          </a:prstGeom>
          <a:noFill/>
        </p:spPr>
        <p:txBody>
          <a:bodyPr wrap="square" rtlCol="0">
            <a:spAutoFit/>
          </a:bodyPr>
          <a:lstStyle/>
          <a:p>
            <a:r>
              <a:rPr lang="en-GB" sz="1600" dirty="0">
                <a:solidFill>
                  <a:srgbClr val="2791D3"/>
                </a:solidFill>
              </a:rPr>
              <a:t>Click here to browse Journal Titles alphabetically.</a:t>
            </a:r>
          </a:p>
        </p:txBody>
      </p:sp>
      <p:sp>
        <p:nvSpPr>
          <p:cNvPr id="35" name="TextBox 34"/>
          <p:cNvSpPr txBox="1"/>
          <p:nvPr/>
        </p:nvSpPr>
        <p:spPr>
          <a:xfrm>
            <a:off x="399703" y="5517232"/>
            <a:ext cx="8291773" cy="646331"/>
          </a:xfrm>
          <a:prstGeom prst="rect">
            <a:avLst/>
          </a:prstGeom>
          <a:noFill/>
        </p:spPr>
        <p:txBody>
          <a:bodyPr wrap="square" rtlCol="0">
            <a:spAutoFit/>
          </a:bodyPr>
          <a:lstStyle/>
          <a:p>
            <a:r>
              <a:rPr lang="en-GB" dirty="0">
                <a:solidFill>
                  <a:srgbClr val="2791D3"/>
                </a:solidFill>
              </a:rPr>
              <a:t>Journal Archives allows users to browse (as opposed to search) the entire catalogue, by Article Title, Journal Title or Date should they wish. </a:t>
            </a:r>
          </a:p>
        </p:txBody>
      </p:sp>
    </p:spTree>
    <p:extLst>
      <p:ext uri="{BB962C8B-B14F-4D97-AF65-F5344CB8AC3E}">
        <p14:creationId xmlns:p14="http://schemas.microsoft.com/office/powerpoint/2010/main" val="4258553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Viewer</a:t>
            </a:r>
            <a:r>
              <a:rPr lang="en-GB" dirty="0"/>
              <a:t> </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16</a:t>
            </a:fld>
            <a:endParaRPr lang="en-GB"/>
          </a:p>
        </p:txBody>
      </p:sp>
      <p:sp>
        <p:nvSpPr>
          <p:cNvPr id="6" name="Frame 5"/>
          <p:cNvSpPr/>
          <p:nvPr/>
        </p:nvSpPr>
        <p:spPr>
          <a:xfrm>
            <a:off x="539552" y="2276872"/>
            <a:ext cx="1944216" cy="216024"/>
          </a:xfrm>
          <a:prstGeom prst="frame">
            <a:avLst/>
          </a:prstGeom>
          <a:ln w="12700">
            <a:solidFill>
              <a:srgbClr val="E047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1315608"/>
            <a:ext cx="8543296" cy="4805605"/>
          </a:xfrm>
          <a:ln w="22225">
            <a:solidFill>
              <a:schemeClr val="tx1"/>
            </a:solidFill>
          </a:ln>
        </p:spPr>
      </p:pic>
      <p:sp>
        <p:nvSpPr>
          <p:cNvPr id="7" name="Rectangle 6"/>
          <p:cNvSpPr/>
          <p:nvPr/>
        </p:nvSpPr>
        <p:spPr>
          <a:xfrm>
            <a:off x="7740352" y="1340768"/>
            <a:ext cx="910448" cy="179068"/>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a:endCxn id="7" idx="1"/>
          </p:cNvCxnSpPr>
          <p:nvPr/>
        </p:nvCxnSpPr>
        <p:spPr>
          <a:xfrm flipV="1">
            <a:off x="6948264" y="1430302"/>
            <a:ext cx="792088" cy="169412"/>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76456" y="1554888"/>
            <a:ext cx="190368" cy="379851"/>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p:cNvCxnSpPr>
            <a:stCxn id="44" idx="0"/>
          </p:cNvCxnSpPr>
          <p:nvPr/>
        </p:nvCxnSpPr>
        <p:spPr>
          <a:xfrm flipV="1">
            <a:off x="7599614" y="1854646"/>
            <a:ext cx="1068405" cy="114154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650800" y="3555955"/>
            <a:ext cx="120840" cy="593125"/>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V="1">
            <a:off x="7736400" y="3913832"/>
            <a:ext cx="914400" cy="33217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511660" y="1340768"/>
            <a:ext cx="396044" cy="174240"/>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323528" y="1554888"/>
            <a:ext cx="144016" cy="379851"/>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493200" y="1734075"/>
            <a:ext cx="262376" cy="614805"/>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p:cNvCxnSpPr/>
          <p:nvPr/>
        </p:nvCxnSpPr>
        <p:spPr>
          <a:xfrm flipH="1">
            <a:off x="1907704" y="1430302"/>
            <a:ext cx="648072"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67544" y="1599714"/>
            <a:ext cx="864096" cy="2908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755576" y="1988840"/>
            <a:ext cx="635172" cy="43204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506279" y="1258611"/>
            <a:ext cx="3648756" cy="338554"/>
          </a:xfrm>
          <a:prstGeom prst="rect">
            <a:avLst/>
          </a:prstGeom>
          <a:noFill/>
        </p:spPr>
        <p:txBody>
          <a:bodyPr wrap="none" rtlCol="0">
            <a:spAutoFit/>
          </a:bodyPr>
          <a:lstStyle/>
          <a:p>
            <a:r>
              <a:rPr lang="en-GB" sz="1600" dirty="0">
                <a:solidFill>
                  <a:srgbClr val="2791D3"/>
                </a:solidFill>
              </a:rPr>
              <a:t>Click here to return to your search results</a:t>
            </a:r>
            <a:endParaRPr lang="en-GB" dirty="0"/>
          </a:p>
        </p:txBody>
      </p:sp>
      <p:sp>
        <p:nvSpPr>
          <p:cNvPr id="40" name="TextBox 39"/>
          <p:cNvSpPr txBox="1"/>
          <p:nvPr/>
        </p:nvSpPr>
        <p:spPr>
          <a:xfrm>
            <a:off x="1265495" y="1519907"/>
            <a:ext cx="2071208" cy="584775"/>
          </a:xfrm>
          <a:prstGeom prst="rect">
            <a:avLst/>
          </a:prstGeom>
          <a:noFill/>
        </p:spPr>
        <p:txBody>
          <a:bodyPr wrap="none" rtlCol="0">
            <a:spAutoFit/>
          </a:bodyPr>
          <a:lstStyle/>
          <a:p>
            <a:r>
              <a:rPr lang="en-GB" sz="1600" dirty="0">
                <a:solidFill>
                  <a:srgbClr val="2791D3"/>
                </a:solidFill>
              </a:rPr>
              <a:t>Click here to </a:t>
            </a:r>
          </a:p>
          <a:p>
            <a:r>
              <a:rPr lang="en-GB" sz="1600" dirty="0">
                <a:solidFill>
                  <a:srgbClr val="2791D3"/>
                </a:solidFill>
              </a:rPr>
              <a:t>open the Search panel</a:t>
            </a:r>
            <a:endParaRPr lang="en-GB" dirty="0"/>
          </a:p>
        </p:txBody>
      </p:sp>
      <p:sp>
        <p:nvSpPr>
          <p:cNvPr id="41" name="TextBox 40"/>
          <p:cNvSpPr txBox="1"/>
          <p:nvPr/>
        </p:nvSpPr>
        <p:spPr>
          <a:xfrm>
            <a:off x="1331640" y="2348880"/>
            <a:ext cx="2125903" cy="830997"/>
          </a:xfrm>
          <a:prstGeom prst="rect">
            <a:avLst/>
          </a:prstGeom>
          <a:noFill/>
        </p:spPr>
        <p:txBody>
          <a:bodyPr wrap="none" rtlCol="0">
            <a:spAutoFit/>
          </a:bodyPr>
          <a:lstStyle/>
          <a:p>
            <a:r>
              <a:rPr lang="en-GB" sz="1600" dirty="0">
                <a:solidFill>
                  <a:srgbClr val="2791D3"/>
                </a:solidFill>
              </a:rPr>
              <a:t>Zoom in or out, </a:t>
            </a:r>
          </a:p>
          <a:p>
            <a:r>
              <a:rPr lang="en-GB" sz="1600" dirty="0">
                <a:solidFill>
                  <a:srgbClr val="2791D3"/>
                </a:solidFill>
              </a:rPr>
              <a:t>or reset the view</a:t>
            </a:r>
          </a:p>
          <a:p>
            <a:r>
              <a:rPr lang="en-GB" sz="1600" dirty="0">
                <a:solidFill>
                  <a:srgbClr val="2791D3"/>
                </a:solidFill>
              </a:rPr>
              <a:t>to the default size here</a:t>
            </a:r>
          </a:p>
        </p:txBody>
      </p:sp>
      <p:sp>
        <p:nvSpPr>
          <p:cNvPr id="44" name="TextBox 43"/>
          <p:cNvSpPr txBox="1"/>
          <p:nvPr/>
        </p:nvSpPr>
        <p:spPr>
          <a:xfrm>
            <a:off x="6583951" y="2996192"/>
            <a:ext cx="2031325" cy="584775"/>
          </a:xfrm>
          <a:prstGeom prst="rect">
            <a:avLst/>
          </a:prstGeom>
          <a:noFill/>
        </p:spPr>
        <p:txBody>
          <a:bodyPr wrap="none" rtlCol="0">
            <a:spAutoFit/>
          </a:bodyPr>
          <a:lstStyle/>
          <a:p>
            <a:r>
              <a:rPr lang="en-GB" sz="1600" dirty="0">
                <a:solidFill>
                  <a:srgbClr val="2791D3"/>
                </a:solidFill>
              </a:rPr>
              <a:t>Click here to open the</a:t>
            </a:r>
          </a:p>
          <a:p>
            <a:r>
              <a:rPr lang="en-GB" sz="1600" dirty="0">
                <a:solidFill>
                  <a:srgbClr val="2791D3"/>
                </a:solidFill>
              </a:rPr>
              <a:t>Details panel</a:t>
            </a:r>
            <a:endParaRPr lang="en-GB" dirty="0"/>
          </a:p>
        </p:txBody>
      </p:sp>
      <p:sp>
        <p:nvSpPr>
          <p:cNvPr id="48" name="TextBox 47"/>
          <p:cNvSpPr txBox="1"/>
          <p:nvPr/>
        </p:nvSpPr>
        <p:spPr>
          <a:xfrm>
            <a:off x="6820524" y="3869425"/>
            <a:ext cx="1436208" cy="1077218"/>
          </a:xfrm>
          <a:prstGeom prst="rect">
            <a:avLst/>
          </a:prstGeom>
          <a:noFill/>
        </p:spPr>
        <p:txBody>
          <a:bodyPr wrap="square" rtlCol="0">
            <a:spAutoFit/>
          </a:bodyPr>
          <a:lstStyle/>
          <a:p>
            <a:r>
              <a:rPr lang="en-GB" sz="1600" dirty="0">
                <a:solidFill>
                  <a:srgbClr val="2791D3"/>
                </a:solidFill>
              </a:rPr>
              <a:t>Drag the handle to resize the Details panel</a:t>
            </a:r>
            <a:endParaRPr lang="en-GB" dirty="0"/>
          </a:p>
        </p:txBody>
      </p:sp>
      <p:sp>
        <p:nvSpPr>
          <p:cNvPr id="49" name="TextBox 48"/>
          <p:cNvSpPr txBox="1"/>
          <p:nvPr/>
        </p:nvSpPr>
        <p:spPr>
          <a:xfrm>
            <a:off x="5833845" y="1549343"/>
            <a:ext cx="2188420" cy="1323439"/>
          </a:xfrm>
          <a:prstGeom prst="rect">
            <a:avLst/>
          </a:prstGeom>
          <a:noFill/>
        </p:spPr>
        <p:txBody>
          <a:bodyPr wrap="none" rtlCol="0">
            <a:spAutoFit/>
          </a:bodyPr>
          <a:lstStyle/>
          <a:p>
            <a:r>
              <a:rPr lang="en-GB" sz="1600" dirty="0">
                <a:solidFill>
                  <a:srgbClr val="2791D3"/>
                </a:solidFill>
              </a:rPr>
              <a:t>Links to download the</a:t>
            </a:r>
          </a:p>
          <a:p>
            <a:r>
              <a:rPr lang="en-GB" sz="1600" dirty="0">
                <a:solidFill>
                  <a:srgbClr val="2791D3"/>
                </a:solidFill>
              </a:rPr>
              <a:t>article as a PDF, access</a:t>
            </a:r>
          </a:p>
          <a:p>
            <a:r>
              <a:rPr lang="en-GB" sz="1600" dirty="0">
                <a:solidFill>
                  <a:srgbClr val="2791D3"/>
                </a:solidFill>
              </a:rPr>
              <a:t>a permanent URL</a:t>
            </a:r>
          </a:p>
          <a:p>
            <a:r>
              <a:rPr lang="en-GB" sz="1600" dirty="0">
                <a:solidFill>
                  <a:srgbClr val="2791D3"/>
                </a:solidFill>
              </a:rPr>
              <a:t>or print are found in the</a:t>
            </a:r>
          </a:p>
          <a:p>
            <a:r>
              <a:rPr lang="en-GB" sz="1600" dirty="0">
                <a:solidFill>
                  <a:srgbClr val="2791D3"/>
                </a:solidFill>
              </a:rPr>
              <a:t>toolbar</a:t>
            </a:r>
          </a:p>
        </p:txBody>
      </p:sp>
      <p:sp>
        <p:nvSpPr>
          <p:cNvPr id="50" name="Rectangle 49"/>
          <p:cNvSpPr/>
          <p:nvPr/>
        </p:nvSpPr>
        <p:spPr>
          <a:xfrm>
            <a:off x="467544" y="2996192"/>
            <a:ext cx="72008" cy="648832"/>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flipH="1" flipV="1">
            <a:off x="539552" y="3320609"/>
            <a:ext cx="576064" cy="324415"/>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043608" y="3429000"/>
            <a:ext cx="1762021" cy="923330"/>
          </a:xfrm>
          <a:prstGeom prst="rect">
            <a:avLst/>
          </a:prstGeom>
          <a:noFill/>
        </p:spPr>
        <p:txBody>
          <a:bodyPr wrap="none" rtlCol="0">
            <a:spAutoFit/>
          </a:bodyPr>
          <a:lstStyle/>
          <a:p>
            <a:r>
              <a:rPr lang="en-GB" dirty="0">
                <a:solidFill>
                  <a:srgbClr val="2791D3"/>
                </a:solidFill>
              </a:rPr>
              <a:t>Drag the handle </a:t>
            </a:r>
          </a:p>
          <a:p>
            <a:r>
              <a:rPr lang="en-GB" dirty="0">
                <a:solidFill>
                  <a:srgbClr val="2791D3"/>
                </a:solidFill>
              </a:rPr>
              <a:t>to resize the </a:t>
            </a:r>
          </a:p>
          <a:p>
            <a:r>
              <a:rPr lang="en-GB" dirty="0">
                <a:solidFill>
                  <a:srgbClr val="2791D3"/>
                </a:solidFill>
              </a:rPr>
              <a:t>Search panel</a:t>
            </a:r>
            <a:endParaRPr lang="en-GB" dirty="0"/>
          </a:p>
        </p:txBody>
      </p:sp>
    </p:spTree>
    <p:extLst>
      <p:ext uri="{BB962C8B-B14F-4D97-AF65-F5344CB8AC3E}">
        <p14:creationId xmlns:p14="http://schemas.microsoft.com/office/powerpoint/2010/main" val="24391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solidFill>
                  <a:srgbClr val="2791D3"/>
                </a:solidFill>
              </a:rPr>
              <a:t>Viewer (Search </a:t>
            </a:r>
            <a:r>
              <a:rPr lang="en-GB" b="1" dirty="0">
                <a:solidFill>
                  <a:srgbClr val="2791D3"/>
                </a:solidFill>
              </a:rPr>
              <a:t>panel)</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17</a:t>
            </a:fld>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7989" y="1484784"/>
            <a:ext cx="8539029" cy="4803204"/>
          </a:xfrm>
          <a:ln w="22225">
            <a:solidFill>
              <a:schemeClr val="tx1"/>
            </a:solidFill>
          </a:ln>
        </p:spPr>
      </p:pic>
      <p:sp>
        <p:nvSpPr>
          <p:cNvPr id="3" name="Rectangle 2"/>
          <p:cNvSpPr/>
          <p:nvPr/>
        </p:nvSpPr>
        <p:spPr>
          <a:xfrm>
            <a:off x="323528" y="1772816"/>
            <a:ext cx="1224136" cy="144016"/>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p:cNvCxnSpPr/>
          <p:nvPr/>
        </p:nvCxnSpPr>
        <p:spPr>
          <a:xfrm flipH="1" flipV="1">
            <a:off x="1593204" y="1844824"/>
            <a:ext cx="1322612" cy="108012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 idx="0"/>
          </p:cNvCxnSpPr>
          <p:nvPr/>
        </p:nvCxnSpPr>
        <p:spPr>
          <a:xfrm flipV="1">
            <a:off x="1475656" y="4077072"/>
            <a:ext cx="288032" cy="64125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5536" y="4718328"/>
            <a:ext cx="2160240" cy="1077218"/>
          </a:xfrm>
          <a:prstGeom prst="rect">
            <a:avLst/>
          </a:prstGeom>
          <a:noFill/>
        </p:spPr>
        <p:txBody>
          <a:bodyPr wrap="square" rtlCol="0">
            <a:spAutoFit/>
          </a:bodyPr>
          <a:lstStyle/>
          <a:p>
            <a:r>
              <a:rPr lang="en-GB" sz="1600" dirty="0">
                <a:solidFill>
                  <a:srgbClr val="2791D3"/>
                </a:solidFill>
              </a:rPr>
              <a:t>Thumbnail images for the pages. Click one to jump to that page in the main viewer</a:t>
            </a:r>
            <a:endParaRPr lang="en-GB" dirty="0"/>
          </a:p>
        </p:txBody>
      </p:sp>
      <p:sp>
        <p:nvSpPr>
          <p:cNvPr id="26" name="TextBox 25"/>
          <p:cNvSpPr txBox="1"/>
          <p:nvPr/>
        </p:nvSpPr>
        <p:spPr>
          <a:xfrm>
            <a:off x="2483769" y="2994330"/>
            <a:ext cx="1656184" cy="2308324"/>
          </a:xfrm>
          <a:prstGeom prst="rect">
            <a:avLst/>
          </a:prstGeom>
          <a:noFill/>
        </p:spPr>
        <p:txBody>
          <a:bodyPr wrap="square" rtlCol="0">
            <a:spAutoFit/>
          </a:bodyPr>
          <a:lstStyle/>
          <a:p>
            <a:r>
              <a:rPr lang="en-GB" sz="1600" dirty="0">
                <a:solidFill>
                  <a:srgbClr val="2791D3"/>
                </a:solidFill>
              </a:rPr>
              <a:t>The Pages Tab allow you to see a list of search matches in the article and jump directly to them.</a:t>
            </a:r>
            <a:br>
              <a:rPr lang="en-GB" sz="1600" dirty="0">
                <a:solidFill>
                  <a:srgbClr val="2791D3"/>
                </a:solidFill>
              </a:rPr>
            </a:br>
            <a:r>
              <a:rPr lang="en-GB" sz="1600" dirty="0">
                <a:solidFill>
                  <a:srgbClr val="2791D3"/>
                </a:solidFill>
              </a:rPr>
              <a:t>The Articles Tab display links to related articles</a:t>
            </a:r>
          </a:p>
        </p:txBody>
      </p:sp>
    </p:spTree>
    <p:extLst>
      <p:ext uri="{BB962C8B-B14F-4D97-AF65-F5344CB8AC3E}">
        <p14:creationId xmlns:p14="http://schemas.microsoft.com/office/powerpoint/2010/main" val="1997030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Viewer (Details panel)</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18</a:t>
            </a:fld>
            <a:endParaRPr lang="en-GB"/>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6982" y="1412776"/>
            <a:ext cx="8579846" cy="4826164"/>
          </a:xfrm>
          <a:ln w="22225">
            <a:solidFill>
              <a:schemeClr val="tx1"/>
            </a:solidFill>
          </a:ln>
        </p:spPr>
      </p:pic>
      <p:cxnSp>
        <p:nvCxnSpPr>
          <p:cNvPr id="10" name="Straight Arrow Connector 9"/>
          <p:cNvCxnSpPr/>
          <p:nvPr/>
        </p:nvCxnSpPr>
        <p:spPr>
          <a:xfrm flipV="1">
            <a:off x="5796136" y="1772816"/>
            <a:ext cx="648072" cy="14401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717599" y="1812295"/>
            <a:ext cx="158657" cy="983347"/>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85757" y="2795642"/>
            <a:ext cx="2433871" cy="584775"/>
          </a:xfrm>
          <a:prstGeom prst="rect">
            <a:avLst/>
          </a:prstGeom>
          <a:noFill/>
        </p:spPr>
        <p:txBody>
          <a:bodyPr wrap="none" rtlCol="0">
            <a:spAutoFit/>
          </a:bodyPr>
          <a:lstStyle/>
          <a:p>
            <a:r>
              <a:rPr lang="en-GB" sz="1600" dirty="0">
                <a:solidFill>
                  <a:srgbClr val="2791D3"/>
                </a:solidFill>
              </a:rPr>
              <a:t>The Text tab shows the full</a:t>
            </a:r>
          </a:p>
          <a:p>
            <a:r>
              <a:rPr lang="en-GB" sz="1600" dirty="0">
                <a:solidFill>
                  <a:srgbClr val="2791D3"/>
                </a:solidFill>
              </a:rPr>
              <a:t>Text of the article</a:t>
            </a:r>
          </a:p>
        </p:txBody>
      </p:sp>
      <p:sp>
        <p:nvSpPr>
          <p:cNvPr id="22" name="TextBox 21"/>
          <p:cNvSpPr txBox="1"/>
          <p:nvPr/>
        </p:nvSpPr>
        <p:spPr>
          <a:xfrm>
            <a:off x="5027272" y="2060848"/>
            <a:ext cx="1416936" cy="1323439"/>
          </a:xfrm>
          <a:prstGeom prst="rect">
            <a:avLst/>
          </a:prstGeom>
          <a:noFill/>
        </p:spPr>
        <p:txBody>
          <a:bodyPr wrap="square" rtlCol="0">
            <a:spAutoFit/>
          </a:bodyPr>
          <a:lstStyle/>
          <a:p>
            <a:r>
              <a:rPr lang="en-GB" sz="1600" dirty="0">
                <a:solidFill>
                  <a:srgbClr val="2791D3"/>
                </a:solidFill>
              </a:rPr>
              <a:t>The Details Tab shows the bibliographic data for the article</a:t>
            </a:r>
          </a:p>
        </p:txBody>
      </p:sp>
    </p:spTree>
    <p:extLst>
      <p:ext uri="{BB962C8B-B14F-4D97-AF65-F5344CB8AC3E}">
        <p14:creationId xmlns:p14="http://schemas.microsoft.com/office/powerpoint/2010/main" val="32865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Viewer (all panels)</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19</a:t>
            </a:fld>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5536" y="1332500"/>
            <a:ext cx="8488930" cy="4775024"/>
          </a:xfrm>
          <a:ln w="22225">
            <a:solidFill>
              <a:schemeClr val="tx1"/>
            </a:solidFill>
          </a:ln>
        </p:spPr>
      </p:pic>
      <p:cxnSp>
        <p:nvCxnSpPr>
          <p:cNvPr id="7" name="Straight Arrow Connector 6"/>
          <p:cNvCxnSpPr/>
          <p:nvPr/>
        </p:nvCxnSpPr>
        <p:spPr>
          <a:xfrm flipH="1" flipV="1">
            <a:off x="6804248" y="2564904"/>
            <a:ext cx="288032" cy="936104"/>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436096" y="3356992"/>
            <a:ext cx="1512168" cy="288032"/>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195737" y="3933056"/>
            <a:ext cx="4752527"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48264" y="3501008"/>
            <a:ext cx="1754006" cy="1077218"/>
          </a:xfrm>
          <a:prstGeom prst="rect">
            <a:avLst/>
          </a:prstGeom>
          <a:noFill/>
        </p:spPr>
        <p:txBody>
          <a:bodyPr wrap="none" rtlCol="0">
            <a:spAutoFit/>
          </a:bodyPr>
          <a:lstStyle/>
          <a:p>
            <a:r>
              <a:rPr lang="en-GB" sz="1600" dirty="0">
                <a:solidFill>
                  <a:srgbClr val="2791D3"/>
                </a:solidFill>
              </a:rPr>
              <a:t>Users can open all </a:t>
            </a:r>
          </a:p>
          <a:p>
            <a:r>
              <a:rPr lang="en-GB" sz="1600" dirty="0">
                <a:solidFill>
                  <a:srgbClr val="2791D3"/>
                </a:solidFill>
              </a:rPr>
              <a:t>three panels </a:t>
            </a:r>
          </a:p>
          <a:p>
            <a:r>
              <a:rPr lang="en-GB" sz="1600" dirty="0">
                <a:solidFill>
                  <a:srgbClr val="2791D3"/>
                </a:solidFill>
              </a:rPr>
              <a:t>simultaneously </a:t>
            </a:r>
          </a:p>
          <a:p>
            <a:r>
              <a:rPr lang="en-GB" sz="1600" dirty="0">
                <a:solidFill>
                  <a:srgbClr val="2791D3"/>
                </a:solidFill>
              </a:rPr>
              <a:t>if desired</a:t>
            </a:r>
          </a:p>
        </p:txBody>
      </p:sp>
    </p:spTree>
    <p:extLst>
      <p:ext uri="{BB962C8B-B14F-4D97-AF65-F5344CB8AC3E}">
        <p14:creationId xmlns:p14="http://schemas.microsoft.com/office/powerpoint/2010/main" val="351455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344816" cy="1180703"/>
          </a:xfrm>
        </p:spPr>
        <p:txBody>
          <a:bodyPr/>
          <a:lstStyle/>
          <a:p>
            <a:r>
              <a:rPr lang="en-GB" b="1" dirty="0">
                <a:solidFill>
                  <a:srgbClr val="2791D3"/>
                </a:solidFill>
              </a:rPr>
              <a:t>What is Journal Archives?</a:t>
            </a:r>
            <a:br>
              <a:rPr lang="en-GB" dirty="0"/>
            </a:br>
            <a:endParaRPr lang="en-GB" dirty="0"/>
          </a:p>
        </p:txBody>
      </p:sp>
      <p:sp>
        <p:nvSpPr>
          <p:cNvPr id="3" name="Content Placeholder 2"/>
          <p:cNvSpPr>
            <a:spLocks noGrp="1"/>
          </p:cNvSpPr>
          <p:nvPr>
            <p:ph idx="1"/>
          </p:nvPr>
        </p:nvSpPr>
        <p:spPr>
          <a:xfrm>
            <a:off x="493199" y="1268760"/>
            <a:ext cx="8255265" cy="5256584"/>
          </a:xfrm>
        </p:spPr>
        <p:txBody>
          <a:bodyPr>
            <a:noAutofit/>
          </a:bodyPr>
          <a:lstStyle/>
          <a:p>
            <a:br>
              <a:rPr lang="en-GB" sz="2000" dirty="0"/>
            </a:br>
            <a:r>
              <a:rPr lang="en-GB" sz="2000" dirty="0"/>
              <a:t>Journal Archives brings together over 600 journals from 8 major publishers, with material spanning the 19th and 20th centuries, encompassing a wealth of subject areas.</a:t>
            </a:r>
          </a:p>
          <a:p>
            <a:endParaRPr lang="en-US" sz="2000" dirty="0"/>
          </a:p>
          <a:p>
            <a:pPr lvl="1">
              <a:buClr>
                <a:srgbClr val="2791D3"/>
              </a:buClr>
            </a:pPr>
            <a:r>
              <a:rPr lang="en-GB" sz="1600" b="1" dirty="0"/>
              <a:t>Brill Journal Archive Online - Part 1 (Vol 1 to 1999) and Part 2 (2000 -2009)</a:t>
            </a:r>
          </a:p>
          <a:p>
            <a:pPr lvl="1">
              <a:buClr>
                <a:srgbClr val="2791D3"/>
              </a:buClr>
            </a:pPr>
            <a:r>
              <a:rPr lang="de-DE" sz="1600" b="1" dirty="0"/>
              <a:t>Cambridge Journals Digital Archive (1827 – 1996)</a:t>
            </a:r>
          </a:p>
          <a:p>
            <a:pPr lvl="1">
              <a:buClr>
                <a:srgbClr val="2791D3"/>
              </a:buClr>
            </a:pPr>
            <a:r>
              <a:rPr lang="en-GB" sz="1600" b="1" dirty="0"/>
              <a:t>Institution of Civil Engineers Virtual Library Archive (1836-2001)</a:t>
            </a:r>
          </a:p>
          <a:p>
            <a:pPr lvl="1">
              <a:buClr>
                <a:srgbClr val="2791D3"/>
              </a:buClr>
            </a:pPr>
            <a:r>
              <a:rPr lang="en-GB" sz="1600" b="1" dirty="0"/>
              <a:t>Institute of Physics (IOP) Journal Archive (1874-1998)</a:t>
            </a:r>
          </a:p>
          <a:p>
            <a:pPr lvl="1">
              <a:buClr>
                <a:srgbClr val="2791D3"/>
              </a:buClr>
            </a:pPr>
            <a:r>
              <a:rPr lang="en-GB" sz="1600" b="1" dirty="0"/>
              <a:t>Periodicals Archive Online - Jisc Collections Selection (1891 – 2000)</a:t>
            </a:r>
          </a:p>
          <a:p>
            <a:pPr lvl="1">
              <a:buClr>
                <a:srgbClr val="2791D3"/>
              </a:buClr>
            </a:pPr>
            <a:r>
              <a:rPr lang="en-GB" sz="1600" b="1" dirty="0"/>
              <a:t>Oxford Journals Archive and Archive Upgrade (Oxford University Press) (1849 - 1995)</a:t>
            </a:r>
          </a:p>
          <a:p>
            <a:pPr lvl="1">
              <a:buClr>
                <a:srgbClr val="2791D3"/>
              </a:buClr>
            </a:pPr>
            <a:r>
              <a:rPr lang="en-GB" sz="1600" b="1" dirty="0"/>
              <a:t>Royal Society of Chemistry (RSC) Journals Archive (1841-2004)</a:t>
            </a:r>
          </a:p>
          <a:p>
            <a:pPr lvl="1">
              <a:buClr>
                <a:srgbClr val="2791D3"/>
              </a:buClr>
            </a:pPr>
            <a:r>
              <a:rPr lang="en-GB" sz="1600" b="1" dirty="0"/>
              <a:t>Taylor &amp; Francis Geography, Planning, Urban and Environment Online Archive (1885 to 1996)</a:t>
            </a:r>
          </a:p>
        </p:txBody>
      </p:sp>
      <p:sp>
        <p:nvSpPr>
          <p:cNvPr id="4" name="Footer Placeholder 3"/>
          <p:cNvSpPr>
            <a:spLocks noGrp="1"/>
          </p:cNvSpPr>
          <p:nvPr>
            <p:ph type="ftr" sz="quarter" idx="11"/>
          </p:nvPr>
        </p:nvSpPr>
        <p:spPr>
          <a:xfrm>
            <a:off x="1390748" y="243756"/>
            <a:ext cx="5326851" cy="146194"/>
          </a:xfrm>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2</a:t>
            </a:fld>
            <a:endParaRPr lang="en-GB"/>
          </a:p>
        </p:txBody>
      </p:sp>
    </p:spTree>
    <p:extLst>
      <p:ext uri="{BB962C8B-B14F-4D97-AF65-F5344CB8AC3E}">
        <p14:creationId xmlns:p14="http://schemas.microsoft.com/office/powerpoint/2010/main" val="1158427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Benefits for researchers</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20</a:t>
            </a:fld>
            <a:endParaRPr lang="en-GB"/>
          </a:p>
        </p:txBody>
      </p:sp>
      <p:sp>
        <p:nvSpPr>
          <p:cNvPr id="7" name="Content Placeholder 6"/>
          <p:cNvSpPr>
            <a:spLocks noGrp="1"/>
          </p:cNvSpPr>
          <p:nvPr>
            <p:ph sz="quarter" idx="14"/>
          </p:nvPr>
        </p:nvSpPr>
        <p:spPr>
          <a:xfrm>
            <a:off x="528121" y="1682140"/>
            <a:ext cx="4726434" cy="4915212"/>
          </a:xfrm>
        </p:spPr>
        <p:txBody>
          <a:bodyPr>
            <a:normAutofit fontScale="92500"/>
          </a:bodyPr>
          <a:lstStyle/>
          <a:p>
            <a:pPr lvl="1">
              <a:buClr>
                <a:srgbClr val="2791D3"/>
              </a:buClr>
            </a:pPr>
            <a:endParaRPr lang="en-GB" sz="2400" dirty="0"/>
          </a:p>
          <a:p>
            <a:pPr lvl="1">
              <a:buClr>
                <a:srgbClr val="2791D3"/>
              </a:buClr>
            </a:pPr>
            <a:r>
              <a:rPr lang="en-GB" sz="2400" dirty="0"/>
              <a:t>It’s convenient – access Journal Archives online anytime, anywhere to make use of a huge range of journals.</a:t>
            </a:r>
          </a:p>
          <a:p>
            <a:pPr lvl="1">
              <a:buClr>
                <a:srgbClr val="2791D3"/>
              </a:buClr>
            </a:pPr>
            <a:r>
              <a:rPr lang="en-GB" sz="2400" dirty="0"/>
              <a:t>Cross-search the full text of all EIGHT collections simultaneously – this is unique to the Journal Archives service.</a:t>
            </a:r>
          </a:p>
          <a:p>
            <a:pPr lvl="1">
              <a:buClr>
                <a:srgbClr val="2791D3"/>
              </a:buClr>
            </a:pPr>
            <a:r>
              <a:rPr lang="en-GB" sz="2400" dirty="0"/>
              <a:t>Time saving – reducing need to travel to holding libraries to view texts or order via Inter-Library Loan.</a:t>
            </a:r>
          </a:p>
          <a:p>
            <a:pPr lvl="1">
              <a:buClr>
                <a:srgbClr val="2791D3"/>
              </a:buClr>
            </a:pPr>
            <a:r>
              <a:rPr lang="en-GB" sz="2400" dirty="0"/>
              <a:t>Cost savings – no need to pay by-the-article for Inter-Library Loans.</a:t>
            </a:r>
          </a:p>
          <a:p>
            <a:pPr lvl="1"/>
            <a:endParaRPr lang="en-GB"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8195" y="2120001"/>
            <a:ext cx="3082605" cy="433333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2791D3"/>
                </a:solidFill>
              </a:rPr>
              <a:t>Further information</a:t>
            </a:r>
            <a:br>
              <a:rPr lang="en-GB" dirty="0"/>
            </a:b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7" name="Content Placeholder 6"/>
          <p:cNvSpPr>
            <a:spLocks noGrp="1"/>
          </p:cNvSpPr>
          <p:nvPr>
            <p:ph sz="quarter" idx="14"/>
          </p:nvPr>
        </p:nvSpPr>
        <p:spPr>
          <a:xfrm>
            <a:off x="498271" y="2521542"/>
            <a:ext cx="6219327" cy="2520280"/>
          </a:xfrm>
        </p:spPr>
        <p:txBody>
          <a:bodyPr>
            <a:normAutofit/>
          </a:bodyPr>
          <a:lstStyle/>
          <a:p>
            <a:pPr marL="0" lvl="1" indent="0">
              <a:buNone/>
            </a:pPr>
            <a:endParaRPr lang="en-GB" dirty="0"/>
          </a:p>
          <a:p>
            <a:pPr lvl="1"/>
            <a:endParaRPr lang="en-GB" dirty="0"/>
          </a:p>
          <a:p>
            <a:pPr lvl="1"/>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21</a:t>
            </a:fld>
            <a:endParaRPr lang="en-GB"/>
          </a:p>
        </p:txBody>
      </p:sp>
      <p:sp>
        <p:nvSpPr>
          <p:cNvPr id="9" name="Content Placeholder 6"/>
          <p:cNvSpPr txBox="1">
            <a:spLocks/>
          </p:cNvSpPr>
          <p:nvPr/>
        </p:nvSpPr>
        <p:spPr>
          <a:xfrm>
            <a:off x="1187623" y="4653135"/>
            <a:ext cx="3519551" cy="1234473"/>
          </a:xfrm>
          <a:prstGeom prst="rect">
            <a:avLst/>
          </a:prstGeom>
        </p:spPr>
        <p:txBody>
          <a:bodyPr vert="horz" lIns="0" tIns="0" rIns="0" bIns="0" rtlCol="0">
            <a:normAutofit/>
          </a:bodyPr>
          <a:lst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GB" dirty="0"/>
          </a:p>
          <a:p>
            <a:pPr marL="0" lvl="1" indent="0">
              <a:buNone/>
            </a:pPr>
            <a:endParaRPr lang="en-GB" dirty="0"/>
          </a:p>
          <a:p>
            <a:pPr marL="0" lvl="1" indent="0">
              <a:buNone/>
            </a:pPr>
            <a:endParaRPr lang="en-GB" dirty="0"/>
          </a:p>
        </p:txBody>
      </p:sp>
      <p:sp>
        <p:nvSpPr>
          <p:cNvPr id="3" name="Content Placeholder 2"/>
          <p:cNvSpPr>
            <a:spLocks noGrp="1"/>
          </p:cNvSpPr>
          <p:nvPr>
            <p:ph idx="1"/>
          </p:nvPr>
        </p:nvSpPr>
        <p:spPr>
          <a:xfrm>
            <a:off x="395536" y="1789198"/>
            <a:ext cx="8255264" cy="3984967"/>
          </a:xfrm>
        </p:spPr>
        <p:txBody>
          <a:bodyPr/>
          <a:lstStyle/>
          <a:p>
            <a:endParaRPr lang="en-GB" dirty="0">
              <a:solidFill>
                <a:schemeClr val="tx1"/>
              </a:solidFill>
            </a:endParaRPr>
          </a:p>
          <a:p>
            <a:r>
              <a:rPr lang="en-GB" b="1" dirty="0">
                <a:solidFill>
                  <a:schemeClr val="tx1"/>
                </a:solidFill>
              </a:rPr>
              <a:t>Website: </a:t>
            </a:r>
            <a:r>
              <a:rPr lang="en-GB" dirty="0">
                <a:solidFill>
                  <a:srgbClr val="2791D3"/>
                </a:solidFill>
                <a:hlinkClick r:id="rId3"/>
              </a:rPr>
              <a:t>http://journalarchives.jisc.ac.uk</a:t>
            </a:r>
            <a:endParaRPr lang="en-GB" dirty="0">
              <a:solidFill>
                <a:srgbClr val="2791D3"/>
              </a:solidFill>
            </a:endParaRPr>
          </a:p>
          <a:p>
            <a:endParaRPr lang="en-GB" dirty="0">
              <a:solidFill>
                <a:schemeClr val="tx1"/>
              </a:solidFill>
            </a:endParaRPr>
          </a:p>
          <a:p>
            <a:r>
              <a:rPr lang="en-GB" b="1" dirty="0">
                <a:solidFill>
                  <a:schemeClr val="tx1"/>
                </a:solidFill>
              </a:rPr>
              <a:t>Support materials: </a:t>
            </a:r>
            <a:r>
              <a:rPr lang="en-GB" dirty="0">
                <a:solidFill>
                  <a:srgbClr val="2791D3"/>
                </a:solidFill>
                <a:hlinkClick r:id="rId4"/>
              </a:rPr>
              <a:t>http://journalarchives.jisc.ac.uk/support</a:t>
            </a:r>
            <a:endParaRPr lang="en-GB" dirty="0">
              <a:solidFill>
                <a:srgbClr val="2791D3"/>
              </a:solidFill>
            </a:endParaRPr>
          </a:p>
          <a:p>
            <a:endParaRPr lang="en-GB" dirty="0">
              <a:solidFill>
                <a:schemeClr val="tx1"/>
              </a:solidFill>
            </a:endParaRPr>
          </a:p>
          <a:p>
            <a:r>
              <a:rPr lang="en-GB" b="1" dirty="0">
                <a:solidFill>
                  <a:schemeClr val="tx1"/>
                </a:solidFill>
              </a:rPr>
              <a:t>Development roadmap: </a:t>
            </a:r>
            <a:r>
              <a:rPr lang="en-GB" dirty="0">
                <a:solidFill>
                  <a:srgbClr val="2791D3"/>
                </a:solidFill>
                <a:hlinkClick r:id="rId5"/>
              </a:rPr>
              <a:t>http://journalarchives.jisc.ac.uk/developmentroadmap</a:t>
            </a:r>
            <a:endParaRPr lang="en-GB" dirty="0">
              <a:solidFill>
                <a:srgbClr val="2791D3"/>
              </a:solidFill>
            </a:endParaRPr>
          </a:p>
          <a:p>
            <a:endParaRPr lang="en-GB" dirty="0">
              <a:solidFill>
                <a:schemeClr val="tx1"/>
              </a:solidFill>
            </a:endParaRPr>
          </a:p>
          <a:p>
            <a:r>
              <a:rPr lang="en-GB" b="1" dirty="0">
                <a:solidFill>
                  <a:schemeClr val="tx1"/>
                </a:solidFill>
              </a:rPr>
              <a:t>Helpdesk: </a:t>
            </a:r>
            <a:r>
              <a:rPr lang="en-GB" dirty="0">
                <a:solidFill>
                  <a:srgbClr val="2791D3"/>
                </a:solidFill>
                <a:hlinkClick r:id="rId6"/>
              </a:rPr>
              <a:t>journalarchives@jisc.ac.uk </a:t>
            </a:r>
            <a:endParaRPr lang="en-US" dirty="0">
              <a:solidFill>
                <a:srgbClr val="2791D3"/>
              </a:solidFill>
            </a:endParaRPr>
          </a:p>
          <a:p>
            <a:endParaRPr lang="en-US" dirty="0">
              <a:solidFill>
                <a:srgbClr val="2791D3"/>
              </a:solidFill>
            </a:endParaRPr>
          </a:p>
          <a:p>
            <a:endParaRPr lang="en-US" dirty="0">
              <a:solidFill>
                <a:srgbClr val="2791D3"/>
              </a:solidFill>
            </a:endParaRPr>
          </a:p>
          <a:p>
            <a:endParaRPr lang="en-US" dirty="0">
              <a:solidFill>
                <a:srgbClr val="2791D3"/>
              </a:solidFill>
            </a:endParaRPr>
          </a:p>
          <a:p>
            <a:endParaRPr lang="en-US" dirty="0">
              <a:solidFill>
                <a:srgbClr val="2791D3"/>
              </a:solidFill>
            </a:endParaRPr>
          </a:p>
        </p:txBody>
      </p:sp>
    </p:spTree>
    <p:extLst>
      <p:ext uri="{BB962C8B-B14F-4D97-AF65-F5344CB8AC3E}">
        <p14:creationId xmlns:p14="http://schemas.microsoft.com/office/powerpoint/2010/main" val="267945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rgbClr val="2791D3"/>
                </a:solidFill>
              </a:rPr>
              <a:t>Brill Journal Archive Online </a:t>
            </a:r>
            <a:br>
              <a:rPr lang="en-GB" b="1" dirty="0"/>
            </a:br>
            <a:endParaRPr lang="en-GB" dirty="0"/>
          </a:p>
        </p:txBody>
      </p:sp>
      <p:sp>
        <p:nvSpPr>
          <p:cNvPr id="7" name="Content Placeholder 6"/>
          <p:cNvSpPr>
            <a:spLocks noGrp="1"/>
          </p:cNvSpPr>
          <p:nvPr>
            <p:ph idx="1"/>
          </p:nvPr>
        </p:nvSpPr>
        <p:spPr>
          <a:xfrm>
            <a:off x="493200" y="4293096"/>
            <a:ext cx="7434000" cy="2071704"/>
          </a:xfrm>
        </p:spPr>
        <p:txBody>
          <a:bodyPr>
            <a:normAutofit fontScale="47500" lnSpcReduction="20000"/>
          </a:bodyPr>
          <a:lstStyle/>
          <a:p>
            <a:r>
              <a:rPr lang="en-GB" sz="2900" dirty="0"/>
              <a:t>Over 50,000 articles from more than 80 journals published by Brill, </a:t>
            </a:r>
            <a:r>
              <a:rPr lang="en-GB" sz="2900" dirty="0" err="1"/>
              <a:t>Martinus</a:t>
            </a:r>
            <a:r>
              <a:rPr lang="en-GB" sz="2900" dirty="0"/>
              <a:t> </a:t>
            </a:r>
            <a:r>
              <a:rPr lang="en-GB" sz="2900" dirty="0" err="1"/>
              <a:t>Nijhoff</a:t>
            </a:r>
            <a:r>
              <a:rPr lang="en-GB" sz="2900" dirty="0"/>
              <a:t> and VSP prior to 2000.</a:t>
            </a:r>
          </a:p>
          <a:p>
            <a:br>
              <a:rPr lang="en-GB" sz="2900" dirty="0"/>
            </a:br>
            <a:r>
              <a:rPr lang="en-GB" sz="2900" b="1" dirty="0">
                <a:solidFill>
                  <a:srgbClr val="2791D3"/>
                </a:solidFill>
              </a:rPr>
              <a:t>Part 1 </a:t>
            </a:r>
            <a:r>
              <a:rPr lang="en-GB" sz="2900" dirty="0"/>
              <a:t>includes journals from the 19th and 20th century, usually starting from volume 1 issue 1 and going up to the last issue published in 1999. The collection covers a range of subject areas including humanities and social sciences, international law and human rights, as well as biology and science.</a:t>
            </a:r>
          </a:p>
          <a:p>
            <a:br>
              <a:rPr lang="en-GB" sz="2900" dirty="0"/>
            </a:br>
            <a:r>
              <a:rPr lang="en-GB" sz="2900" b="1" dirty="0">
                <a:solidFill>
                  <a:srgbClr val="2791D3"/>
                </a:solidFill>
              </a:rPr>
              <a:t>Part 2 </a:t>
            </a:r>
            <a:r>
              <a:rPr lang="en-GB" sz="2900" dirty="0"/>
              <a:t>provides the content of 154 journals published by Brill since 2000 from the subject areas of</a:t>
            </a:r>
            <a:br>
              <a:rPr lang="en-GB" sz="2900" dirty="0"/>
            </a:br>
            <a:r>
              <a:rPr lang="en-GB" sz="2900" dirty="0"/>
              <a:t>Humanities and Social Sciences, International Law and Human Rights, Science and Biology</a:t>
            </a:r>
          </a:p>
          <a:p>
            <a:pPr lvl="1"/>
            <a:endParaRPr lang="en-GB" sz="1400" dirty="0"/>
          </a:p>
        </p:txBody>
      </p:sp>
      <p:sp>
        <p:nvSpPr>
          <p:cNvPr id="4" name="Footer Placeholder 3"/>
          <p:cNvSpPr>
            <a:spLocks noGrp="1"/>
          </p:cNvSpPr>
          <p:nvPr>
            <p:ph type="ftr" sz="quarter" idx="11"/>
          </p:nvPr>
        </p:nvSpPr>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3</a:t>
            </a:fld>
            <a:endParaRPr lang="en-GB"/>
          </a:p>
        </p:txBody>
      </p:sp>
      <p:sp>
        <p:nvSpPr>
          <p:cNvPr id="8" name="Text Placeholder 5"/>
          <p:cNvSpPr>
            <a:spLocks noGrp="1"/>
          </p:cNvSpPr>
          <p:nvPr>
            <p:ph type="body" sz="quarter" idx="13"/>
          </p:nvPr>
        </p:nvSpPr>
        <p:spPr>
          <a:xfrm>
            <a:off x="493772" y="1309380"/>
            <a:ext cx="7434000" cy="1308050"/>
          </a:xfrm>
        </p:spPr>
        <p:txBody>
          <a:bodyPr/>
          <a:lstStyle/>
          <a:p>
            <a:pPr algn="r"/>
            <a:r>
              <a:rPr lang="en-GB" dirty="0">
                <a:solidFill>
                  <a:srgbClr val="2791D3"/>
                </a:solidFill>
              </a:rPr>
              <a:t>Part 1 (Vol 1 to 1999) and Part 2 (2000 -2009)</a:t>
            </a:r>
          </a:p>
          <a:p>
            <a:br>
              <a:rPr lang="en-GB" dirty="0"/>
            </a:br>
            <a:endParaRPr lang="en-GB" dirty="0">
              <a:solidFill>
                <a:srgbClr val="2791D3"/>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761404"/>
            <a:ext cx="3816573" cy="2404932"/>
          </a:xfrm>
          <a:prstGeom prst="rect">
            <a:avLst/>
          </a:prstGeom>
          <a:ln w="19050">
            <a:solidFill>
              <a:schemeClr val="tx1"/>
            </a:solidFill>
          </a:ln>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757197"/>
            <a:ext cx="2232248" cy="2413346"/>
          </a:xfrm>
          <a:prstGeom prst="rect">
            <a:avLst/>
          </a:prstGeom>
          <a:ln w="19050">
            <a:solidFill>
              <a:schemeClr val="tx1"/>
            </a:solidFill>
          </a:ln>
        </p:spPr>
      </p:pic>
    </p:spTree>
    <p:extLst>
      <p:ext uri="{BB962C8B-B14F-4D97-AF65-F5344CB8AC3E}">
        <p14:creationId xmlns:p14="http://schemas.microsoft.com/office/powerpoint/2010/main" val="160344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Cambridge Journals Digital Archive</a:t>
            </a:r>
            <a:r>
              <a:rPr lang="en-GB" b="1" dirty="0"/>
              <a:t> </a:t>
            </a:r>
            <a:br>
              <a:rPr lang="en-GB" dirty="0"/>
            </a:br>
            <a:endParaRPr lang="en-GB" dirty="0"/>
          </a:p>
        </p:txBody>
      </p:sp>
      <p:sp>
        <p:nvSpPr>
          <p:cNvPr id="7" name="Content Placeholder 6"/>
          <p:cNvSpPr>
            <a:spLocks noGrp="1"/>
          </p:cNvSpPr>
          <p:nvPr>
            <p:ph idx="1"/>
          </p:nvPr>
        </p:nvSpPr>
        <p:spPr>
          <a:xfrm>
            <a:off x="493200" y="4221088"/>
            <a:ext cx="7434000" cy="2143712"/>
          </a:xfrm>
        </p:spPr>
        <p:txBody>
          <a:bodyPr>
            <a:normAutofit fontScale="55000" lnSpcReduction="20000"/>
          </a:bodyPr>
          <a:lstStyle/>
          <a:p>
            <a:pPr marL="0" lvl="1" indent="0">
              <a:buNone/>
            </a:pPr>
            <a:endParaRPr lang="en-GB" dirty="0"/>
          </a:p>
          <a:p>
            <a:pPr marL="0" lvl="1" indent="0">
              <a:buNone/>
            </a:pPr>
            <a:r>
              <a:rPr lang="en-GB" dirty="0"/>
              <a:t>Over 350,000 articles from more than 171 journals published by Cambridge University Press, comprising the back volumes of all available Cambridge titles to volume 1 issue 1, with coverage starting from 1827 up to approximately 1996. There are three specific subject collections:</a:t>
            </a:r>
          </a:p>
          <a:p>
            <a:pPr marL="0" lvl="1" indent="0">
              <a:buNone/>
            </a:pPr>
            <a:endParaRPr lang="en-GB" dirty="0"/>
          </a:p>
          <a:p>
            <a:pPr lvl="1">
              <a:buClr>
                <a:srgbClr val="2791D3"/>
              </a:buClr>
            </a:pPr>
            <a:r>
              <a:rPr lang="en-GB" dirty="0"/>
              <a:t>Scientific, Technical and Medical </a:t>
            </a:r>
          </a:p>
          <a:p>
            <a:pPr lvl="1">
              <a:buClr>
                <a:srgbClr val="2791D3"/>
              </a:buClr>
            </a:pPr>
            <a:r>
              <a:rPr lang="en-GB" dirty="0"/>
              <a:t>Humanities and Social Sciences, Part 1: Economics History Law Politics and International Relations</a:t>
            </a:r>
          </a:p>
          <a:p>
            <a:pPr lvl="1">
              <a:buClr>
                <a:srgbClr val="2791D3"/>
              </a:buClr>
            </a:pPr>
            <a:r>
              <a:rPr lang="en-GB" dirty="0"/>
              <a:t>Humanities and Social Sciences, Part 2: Anthropology and Archaeology, Asian Studies, Classics, Music, Drama, Language and Linguistics, Philosophy, Religion</a:t>
            </a:r>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4</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a:t>
            </a:r>
            <a:r>
              <a:rPr lang="en-US" dirty="0">
                <a:solidFill>
                  <a:srgbClr val="2791D3"/>
                </a:solidFill>
              </a:rPr>
              <a:t>1827-1996)</a:t>
            </a:r>
            <a:endParaRPr lang="en-GB" dirty="0">
              <a:solidFill>
                <a:srgbClr val="2791D3"/>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309380"/>
            <a:ext cx="1773972" cy="2939480"/>
          </a:xfrm>
          <a:prstGeom prst="rect">
            <a:avLst/>
          </a:prstGeom>
          <a:ln w="19050">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1309380"/>
            <a:ext cx="2025883" cy="2940367"/>
          </a:xfrm>
          <a:prstGeom prst="rect">
            <a:avLst/>
          </a:prstGeom>
          <a:ln w="19050">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1983" y="1824775"/>
            <a:ext cx="2813065" cy="2418025"/>
          </a:xfrm>
          <a:prstGeom prst="rect">
            <a:avLst/>
          </a:prstGeom>
          <a:ln w="19050">
            <a:solidFill>
              <a:schemeClr val="tx1"/>
            </a:solidFill>
          </a:ln>
        </p:spPr>
      </p:pic>
    </p:spTree>
    <p:extLst>
      <p:ext uri="{BB962C8B-B14F-4D97-AF65-F5344CB8AC3E}">
        <p14:creationId xmlns:p14="http://schemas.microsoft.com/office/powerpoint/2010/main" val="328878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36" y="639567"/>
            <a:ext cx="7434000" cy="1162035"/>
          </a:xfrm>
        </p:spPr>
        <p:txBody>
          <a:bodyPr>
            <a:normAutofit fontScale="90000"/>
          </a:bodyPr>
          <a:lstStyle/>
          <a:p>
            <a:br>
              <a:rPr lang="en-GB" dirty="0"/>
            </a:br>
            <a:r>
              <a:rPr lang="en-GB" sz="3600" b="1" dirty="0">
                <a:solidFill>
                  <a:srgbClr val="2791D3"/>
                </a:solidFill>
              </a:rPr>
              <a:t>Institution of Civil Engineers Virtual Library Archive</a:t>
            </a:r>
            <a:br>
              <a:rPr lang="en-GB" b="1" dirty="0"/>
            </a:br>
            <a:endParaRPr lang="en-GB" dirty="0"/>
          </a:p>
        </p:txBody>
      </p:sp>
      <p:sp>
        <p:nvSpPr>
          <p:cNvPr id="7" name="Content Placeholder 6"/>
          <p:cNvSpPr>
            <a:spLocks noGrp="1"/>
          </p:cNvSpPr>
          <p:nvPr>
            <p:ph idx="1"/>
          </p:nvPr>
        </p:nvSpPr>
        <p:spPr>
          <a:xfrm>
            <a:off x="493200" y="4221088"/>
            <a:ext cx="7797560" cy="2143712"/>
          </a:xfrm>
        </p:spPr>
        <p:txBody>
          <a:bodyPr>
            <a:normAutofit fontScale="85000" lnSpcReduction="20000"/>
          </a:bodyPr>
          <a:lstStyle/>
          <a:p>
            <a:pPr lvl="1">
              <a:buClr>
                <a:srgbClr val="2791D3"/>
              </a:buClr>
            </a:pPr>
            <a:r>
              <a:rPr lang="en-GB" dirty="0"/>
              <a:t>Incorporating every paper published by the Institution of Civil Engineers between 1836 and 2001, comprising over 200,000 pages providing a comprehensive civil and structural engineering archive of internationally renowned titles.</a:t>
            </a:r>
          </a:p>
          <a:p>
            <a:pPr lvl="1">
              <a:buClr>
                <a:srgbClr val="2791D3"/>
              </a:buClr>
            </a:pPr>
            <a:r>
              <a:rPr lang="en-GB" dirty="0"/>
              <a:t>Specific subject areas covered include architecture, the built environment, building studies, construction, environmental studies, land management, property management, planning, transportation and urban design.</a:t>
            </a:r>
          </a:p>
        </p:txBody>
      </p:sp>
      <p:sp>
        <p:nvSpPr>
          <p:cNvPr id="4" name="Footer Placeholder 3"/>
          <p:cNvSpPr>
            <a:spLocks noGrp="1"/>
          </p:cNvSpPr>
          <p:nvPr>
            <p:ph type="ftr" sz="quarter" idx="11"/>
          </p:nvPr>
        </p:nvSpPr>
        <p:spPr>
          <a:xfrm>
            <a:off x="1405389" y="243756"/>
            <a:ext cx="5326851" cy="146194"/>
          </a:xfrm>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5</a:t>
            </a:fld>
            <a:endParaRPr lang="en-GB"/>
          </a:p>
        </p:txBody>
      </p:sp>
      <p:sp>
        <p:nvSpPr>
          <p:cNvPr id="11"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(1836-2001)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2" y="1478603"/>
            <a:ext cx="3430825" cy="2554684"/>
          </a:xfrm>
          <a:prstGeom prst="rect">
            <a:avLst/>
          </a:prstGeom>
          <a:ln w="19050">
            <a:solidFill>
              <a:srgbClr val="2C3841"/>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202" y="1478603"/>
            <a:ext cx="2086325" cy="2554684"/>
          </a:xfrm>
          <a:prstGeom prst="rect">
            <a:avLst/>
          </a:prstGeom>
          <a:ln w="19050">
            <a:solidFill>
              <a:srgbClr val="2C3841"/>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4132" y="1883664"/>
            <a:ext cx="2149623" cy="2149623"/>
          </a:xfrm>
          <a:prstGeom prst="rect">
            <a:avLst/>
          </a:prstGeom>
          <a:ln w="19050">
            <a:solidFill>
              <a:srgbClr val="2C3841"/>
            </a:solidFill>
          </a:ln>
        </p:spPr>
      </p:pic>
    </p:spTree>
    <p:extLst>
      <p:ext uri="{BB962C8B-B14F-4D97-AF65-F5344CB8AC3E}">
        <p14:creationId xmlns:p14="http://schemas.microsoft.com/office/powerpoint/2010/main" val="3932626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Institute of Physics (IOP) Journal Archive</a:t>
            </a:r>
            <a:r>
              <a:rPr lang="en-GB" b="1" dirty="0"/>
              <a:t> </a:t>
            </a:r>
            <a:br>
              <a:rPr lang="en-GB" b="1" dirty="0"/>
            </a:br>
            <a:r>
              <a:rPr lang="en-GB" b="1" dirty="0"/>
              <a:t> </a:t>
            </a:r>
            <a:endParaRPr lang="en-GB" dirty="0"/>
          </a:p>
        </p:txBody>
      </p:sp>
      <p:sp>
        <p:nvSpPr>
          <p:cNvPr id="7" name="Content Placeholder 6"/>
          <p:cNvSpPr>
            <a:spLocks noGrp="1"/>
          </p:cNvSpPr>
          <p:nvPr>
            <p:ph idx="1"/>
          </p:nvPr>
        </p:nvSpPr>
        <p:spPr>
          <a:xfrm>
            <a:off x="493200" y="4221088"/>
            <a:ext cx="7434000" cy="2232248"/>
          </a:xfrm>
        </p:spPr>
        <p:txBody>
          <a:bodyPr>
            <a:normAutofit fontScale="62500" lnSpcReduction="20000"/>
          </a:bodyPr>
          <a:lstStyle/>
          <a:p>
            <a:pPr marL="0" lvl="1" indent="0">
              <a:buNone/>
            </a:pPr>
            <a:r>
              <a:rPr lang="en-GB" sz="2600" dirty="0"/>
              <a:t>Over 110, 000 articles from more than 50 journals published by the Institute of Physics between 1874 and 1998, providing a key research resource for the physical sciences.</a:t>
            </a:r>
          </a:p>
          <a:p>
            <a:pPr marL="0" lvl="1" indent="0">
              <a:buNone/>
            </a:pPr>
            <a:endParaRPr lang="en-GB" sz="2600" dirty="0"/>
          </a:p>
          <a:p>
            <a:pPr marL="0" lvl="1" indent="0">
              <a:buNone/>
            </a:pPr>
            <a:r>
              <a:rPr lang="en-GB" sz="2600" dirty="0"/>
              <a:t>Spanning over 800 volume years and covering the core subject areas of: applied physics computer science, condensed matter and materials science, general physics, high energy and nuclear physics, mathematics, applied mathematics and mathematical physics, measurement science and sensors, medical and biological sciences, optical, atomic and molecular physics, physics education and plasma physics.</a:t>
            </a:r>
          </a:p>
          <a:p>
            <a:pPr marL="0" lvl="1" indent="0">
              <a:buNone/>
            </a:pPr>
            <a:endParaRPr lang="en-GB" dirty="0"/>
          </a:p>
        </p:txBody>
      </p:sp>
      <p:sp>
        <p:nvSpPr>
          <p:cNvPr id="4" name="Footer Placeholder 3"/>
          <p:cNvSpPr>
            <a:spLocks noGrp="1"/>
          </p:cNvSpPr>
          <p:nvPr>
            <p:ph type="ftr" sz="quarter" idx="11"/>
          </p:nvPr>
        </p:nvSpPr>
        <p:spPr/>
        <p:txBody>
          <a:bodyPr/>
          <a:lstStyle/>
          <a:p>
            <a:r>
              <a:rPr lang="en-GB"/>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6</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a:t>
            </a:r>
            <a:r>
              <a:rPr lang="en-US" dirty="0">
                <a:solidFill>
                  <a:srgbClr val="2791D3"/>
                </a:solidFill>
              </a:rPr>
              <a:t>1874-1998)</a:t>
            </a:r>
            <a:endParaRPr lang="en-GB" dirty="0">
              <a:solidFill>
                <a:srgbClr val="2791D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275109"/>
            <a:ext cx="3315384" cy="2739406"/>
          </a:xfrm>
          <a:prstGeom prst="rect">
            <a:avLst/>
          </a:prstGeom>
          <a:ln w="19050">
            <a:solidFill>
              <a:srgbClr val="2C384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612" y="1863388"/>
            <a:ext cx="2075316" cy="2151127"/>
          </a:xfrm>
          <a:prstGeom prst="rect">
            <a:avLst/>
          </a:prstGeom>
          <a:ln w="19050">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620" y="2304777"/>
            <a:ext cx="2547938" cy="1709738"/>
          </a:xfrm>
          <a:prstGeom prst="rect">
            <a:avLst/>
          </a:prstGeom>
          <a:ln w="19050">
            <a:solidFill>
              <a:srgbClr val="2C3841"/>
            </a:solidFill>
          </a:ln>
        </p:spPr>
      </p:pic>
    </p:spTree>
    <p:extLst>
      <p:ext uri="{BB962C8B-B14F-4D97-AF65-F5344CB8AC3E}">
        <p14:creationId xmlns:p14="http://schemas.microsoft.com/office/powerpoint/2010/main" val="380419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Periodicals Archive Online - Jisc Collections Selection </a:t>
            </a:r>
            <a:endParaRPr lang="en-GB"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lnSpcReduction="10000"/>
          </a:bodyPr>
          <a:lstStyle/>
          <a:p>
            <a:pPr marL="0" lvl="1" indent="0">
              <a:buNone/>
            </a:pPr>
            <a:br>
              <a:rPr lang="en-GB" dirty="0"/>
            </a:br>
            <a:endParaRPr lang="en-GB" dirty="0"/>
          </a:p>
          <a:p>
            <a:pPr marL="0" lvl="1" indent="0">
              <a:buNone/>
            </a:pPr>
            <a:r>
              <a:rPr lang="en-GB" sz="1700" dirty="0"/>
              <a:t>Over 288,000 articles from a subset of 80 journal </a:t>
            </a:r>
            <a:r>
              <a:rPr lang="en-GB" sz="1700" dirty="0" err="1"/>
              <a:t>backfiles</a:t>
            </a:r>
            <a:r>
              <a:rPr lang="en-GB" sz="1700" dirty="0"/>
              <a:t> published between 1891 and 2000 from the Periodicals Archive Online collection.</a:t>
            </a:r>
          </a:p>
          <a:p>
            <a:pPr marL="0" lvl="1" indent="0">
              <a:buNone/>
            </a:pPr>
            <a:endParaRPr lang="en-GB" sz="1700" dirty="0"/>
          </a:p>
          <a:p>
            <a:pPr marL="0" lvl="1" indent="0">
              <a:buNone/>
            </a:pPr>
            <a:r>
              <a:rPr lang="en-GB" sz="1700" dirty="0"/>
              <a:t>Covering a range of subject areas including Arts, Business, History, Linguistics, Literature, Philosophy, Politics, Psychology and the Social Sciences.</a:t>
            </a:r>
          </a:p>
        </p:txBody>
      </p:sp>
      <p:sp>
        <p:nvSpPr>
          <p:cNvPr id="4" name="Footer Placeholder 3"/>
          <p:cNvSpPr>
            <a:spLocks noGrp="1"/>
          </p:cNvSpPr>
          <p:nvPr>
            <p:ph type="ftr" sz="quarter" idx="11"/>
          </p:nvPr>
        </p:nvSpPr>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7</a:t>
            </a:fld>
            <a:endParaRPr lang="en-GB"/>
          </a:p>
        </p:txBody>
      </p:sp>
      <p:sp>
        <p:nvSpPr>
          <p:cNvPr id="13" name="Text Placeholder 5"/>
          <p:cNvSpPr>
            <a:spLocks noGrp="1"/>
          </p:cNvSpPr>
          <p:nvPr>
            <p:ph type="body" sz="quarter" idx="13"/>
          </p:nvPr>
        </p:nvSpPr>
        <p:spPr>
          <a:xfrm>
            <a:off x="493772" y="1309380"/>
            <a:ext cx="7434000" cy="769441"/>
          </a:xfrm>
        </p:spPr>
        <p:txBody>
          <a:bodyPr/>
          <a:lstStyle/>
          <a:p>
            <a:pPr algn="r"/>
            <a:r>
              <a:rPr lang="en-GB" dirty="0">
                <a:solidFill>
                  <a:srgbClr val="2791D3"/>
                </a:solidFill>
              </a:rPr>
              <a:t>(1891 – 2000)</a:t>
            </a:r>
            <a:br>
              <a:rPr lang="en-GB" dirty="0">
                <a:solidFill>
                  <a:srgbClr val="2791D3"/>
                </a:solidFill>
              </a:rPr>
            </a:br>
            <a:endParaRPr lang="en-GB" dirty="0">
              <a:solidFill>
                <a:srgbClr val="2791D3"/>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08" y="1668565"/>
            <a:ext cx="2249676" cy="2799122"/>
          </a:xfrm>
          <a:prstGeom prst="rect">
            <a:avLst/>
          </a:prstGeom>
          <a:ln w="19050">
            <a:solidFill>
              <a:srgbClr val="2C384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812295"/>
            <a:ext cx="2681542" cy="2649845"/>
          </a:xfrm>
          <a:prstGeom prst="rect">
            <a:avLst/>
          </a:prstGeom>
          <a:ln w="19050">
            <a:solidFill>
              <a:srgbClr val="2C384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6634" y="1812295"/>
            <a:ext cx="2742597" cy="2655392"/>
          </a:xfrm>
          <a:prstGeom prst="rect">
            <a:avLst/>
          </a:prstGeom>
          <a:ln w="19050">
            <a:solidFill>
              <a:srgbClr val="2C3841"/>
            </a:solidFill>
          </a:ln>
        </p:spPr>
      </p:pic>
    </p:spTree>
    <p:extLst>
      <p:ext uri="{BB962C8B-B14F-4D97-AF65-F5344CB8AC3E}">
        <p14:creationId xmlns:p14="http://schemas.microsoft.com/office/powerpoint/2010/main" val="354259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Oxford Journals Archive and Archive Upgrade (Oxford University Press)</a:t>
            </a:r>
            <a:endParaRPr lang="en-GB" dirty="0"/>
          </a:p>
        </p:txBody>
      </p:sp>
      <p:sp>
        <p:nvSpPr>
          <p:cNvPr id="7" name="Content Placeholder 6"/>
          <p:cNvSpPr>
            <a:spLocks noGrp="1"/>
          </p:cNvSpPr>
          <p:nvPr>
            <p:ph idx="1"/>
          </p:nvPr>
        </p:nvSpPr>
        <p:spPr>
          <a:xfrm>
            <a:off x="493200" y="4221088"/>
            <a:ext cx="7434000" cy="2143712"/>
          </a:xfrm>
        </p:spPr>
        <p:txBody>
          <a:bodyPr>
            <a:normAutofit fontScale="62500" lnSpcReduction="20000"/>
          </a:bodyPr>
          <a:lstStyle/>
          <a:p>
            <a:pPr marL="0" lvl="1" indent="0">
              <a:buNone/>
            </a:pPr>
            <a:endParaRPr lang="en-GB" dirty="0"/>
          </a:p>
          <a:p>
            <a:pPr marL="0" lvl="1" indent="0">
              <a:buNone/>
            </a:pPr>
            <a:r>
              <a:rPr lang="en-GB" dirty="0"/>
              <a:t>Oxford Journals Archive contains over 3 million articles from over 140 prestigious journals published by Oxford University Press between 1849 and 1995.</a:t>
            </a:r>
          </a:p>
          <a:p>
            <a:pPr marL="0" lvl="1" indent="0">
              <a:buNone/>
            </a:pPr>
            <a:r>
              <a:rPr lang="en-GB" dirty="0"/>
              <a:t> The Oxford Journals Archive Upgrade contains an additional 32 OUP journals that have been digitised since the original archive was purchased by Jisc Collections in 2006.</a:t>
            </a:r>
          </a:p>
          <a:p>
            <a:pPr marL="0" lvl="1" indent="0">
              <a:buNone/>
            </a:pPr>
            <a:r>
              <a:rPr lang="en-GB" dirty="0"/>
              <a:t>There are five subject based archives included: </a:t>
            </a:r>
            <a:r>
              <a:rPr lang="en-GB" b="1" dirty="0">
                <a:solidFill>
                  <a:srgbClr val="2791D3"/>
                </a:solidFill>
              </a:rPr>
              <a:t>Humanities, Law, Medicine, Science and Social Science</a:t>
            </a:r>
          </a:p>
        </p:txBody>
      </p:sp>
      <p:sp>
        <p:nvSpPr>
          <p:cNvPr id="4" name="Footer Placeholder 3"/>
          <p:cNvSpPr>
            <a:spLocks noGrp="1"/>
          </p:cNvSpPr>
          <p:nvPr>
            <p:ph type="ftr" sz="quarter" idx="11"/>
          </p:nvPr>
        </p:nvSpPr>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8</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(1849 - 1995)</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8830" y="2060848"/>
            <a:ext cx="3689668" cy="2192667"/>
          </a:xfrm>
          <a:prstGeom prst="rect">
            <a:avLst/>
          </a:prstGeom>
          <a:ln w="19050">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2060848"/>
            <a:ext cx="4595630" cy="2172201"/>
          </a:xfrm>
          <a:prstGeom prst="rect">
            <a:avLst/>
          </a:prstGeom>
          <a:ln w="19050">
            <a:solidFill>
              <a:srgbClr val="2C3841"/>
            </a:solidFill>
          </a:ln>
        </p:spPr>
      </p:pic>
    </p:spTree>
    <p:extLst>
      <p:ext uri="{BB962C8B-B14F-4D97-AF65-F5344CB8AC3E}">
        <p14:creationId xmlns:p14="http://schemas.microsoft.com/office/powerpoint/2010/main" val="316658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Royal Society of Chemistry (RSC) Journals Archive</a:t>
            </a:r>
            <a:endParaRPr lang="en-GB"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fontScale="77500" lnSpcReduction="20000"/>
          </a:bodyPr>
          <a:lstStyle/>
          <a:p>
            <a:pPr marL="0" lvl="1" indent="0">
              <a:buNone/>
            </a:pPr>
            <a:endParaRPr lang="en-GB" dirty="0"/>
          </a:p>
          <a:p>
            <a:pPr marL="0" lvl="1" indent="0">
              <a:buNone/>
            </a:pPr>
            <a:r>
              <a:rPr lang="en-GB" dirty="0"/>
              <a:t>Over 238,000 peer reviewed articles of ground-breaking chemical science published by the Royal Society of Chemistry, and its forerunner societies, between 1841 and 2004. </a:t>
            </a:r>
          </a:p>
          <a:p>
            <a:pPr marL="0" lvl="1" indent="0">
              <a:buNone/>
            </a:pPr>
            <a:endParaRPr lang="en-GB" dirty="0"/>
          </a:p>
          <a:p>
            <a:pPr marL="0" lvl="1" indent="0">
              <a:buNone/>
            </a:pPr>
            <a:r>
              <a:rPr lang="en-GB" dirty="0"/>
              <a:t>Subjects covered include biology, biophysics, energy and environment, engineering, materials, medicine, physics and chemical sciences.</a:t>
            </a:r>
          </a:p>
        </p:txBody>
      </p:sp>
      <p:sp>
        <p:nvSpPr>
          <p:cNvPr id="4" name="Footer Placeholder 3"/>
          <p:cNvSpPr>
            <a:spLocks noGrp="1"/>
          </p:cNvSpPr>
          <p:nvPr>
            <p:ph type="ftr" sz="quarter" idx="11"/>
          </p:nvPr>
        </p:nvSpPr>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9</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(1841-2004)</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9153" y="1745341"/>
            <a:ext cx="2278600" cy="2624073"/>
          </a:xfrm>
          <a:prstGeom prst="rect">
            <a:avLst/>
          </a:prstGeom>
          <a:ln w="19050">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0" y="1752590"/>
            <a:ext cx="2264240" cy="2624073"/>
          </a:xfrm>
          <a:prstGeom prst="rect">
            <a:avLst/>
          </a:prstGeom>
          <a:ln w="19050">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025" y="1752590"/>
            <a:ext cx="1764543" cy="2628673"/>
          </a:xfrm>
          <a:prstGeom prst="rect">
            <a:avLst/>
          </a:prstGeom>
          <a:ln w="19050">
            <a:solidFill>
              <a:srgbClr val="2C3841"/>
            </a:solidFill>
          </a:ln>
        </p:spPr>
      </p:pic>
    </p:spTree>
    <p:extLst>
      <p:ext uri="{BB962C8B-B14F-4D97-AF65-F5344CB8AC3E}">
        <p14:creationId xmlns:p14="http://schemas.microsoft.com/office/powerpoint/2010/main" val="4020216897"/>
      </p:ext>
    </p:extLst>
  </p:cSld>
  <p:clrMapOvr>
    <a:masterClrMapping/>
  </p:clrMapOvr>
</p:sld>
</file>

<file path=ppt/theme/theme1.xml><?xml version="1.0" encoding="utf-8"?>
<a:theme xmlns:a="http://schemas.openxmlformats.org/drawingml/2006/main" name="Office Theme">
  <a:themeElements>
    <a:clrScheme name="Custom 1">
      <a:dk1>
        <a:srgbClr val="2C3841"/>
      </a:dk1>
      <a:lt1>
        <a:srgbClr val="FFFFFF"/>
      </a:lt1>
      <a:dk2>
        <a:srgbClr val="2C3841"/>
      </a:dk2>
      <a:lt2>
        <a:srgbClr val="E85E12"/>
      </a:lt2>
      <a:accent1>
        <a:srgbClr val="820036"/>
      </a:accent1>
      <a:accent2>
        <a:srgbClr val="0092CB"/>
      </a:accent2>
      <a:accent3>
        <a:srgbClr val="552481"/>
      </a:accent3>
      <a:accent4>
        <a:srgbClr val="F9B000"/>
      </a:accent4>
      <a:accent5>
        <a:srgbClr val="B71A8B"/>
      </a:accent5>
      <a:accent6>
        <a:srgbClr val="B2BB1C"/>
      </a:accent6>
      <a:hlink>
        <a:srgbClr val="1F91D3"/>
      </a:hlink>
      <a:folHlink>
        <a:srgbClr val="E85E12"/>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774369F7717648B61F61A9706D4652" ma:contentTypeVersion="5" ma:contentTypeDescription="Create a new document." ma:contentTypeScope="" ma:versionID="a251d030db7cde24b7f7a47d83744b88">
  <xsd:schema xmlns:xsd="http://www.w3.org/2001/XMLSchema" xmlns:xs="http://www.w3.org/2001/XMLSchema" xmlns:p="http://schemas.microsoft.com/office/2006/metadata/properties" xmlns:ns2="79ed8d8e-735d-4020-8679-fc6c7b35ba8b" xmlns:ns3="6464afcc-1ec3-4065-96eb-899d285174cd" targetNamespace="http://schemas.microsoft.com/office/2006/metadata/properties" ma:root="true" ma:fieldsID="81fedcd6e7015a9a2fbe42c9e0ddf927" ns2:_="" ns3:_="">
    <xsd:import namespace="79ed8d8e-735d-4020-8679-fc6c7b35ba8b"/>
    <xsd:import namespace="6464afcc-1ec3-4065-96eb-899d285174cd"/>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d8d8e-735d-4020-8679-fc6c7b35ba8b" elementFormDefault="qualified">
    <xsd:import namespace="http://schemas.microsoft.com/office/2006/documentManagement/types"/>
    <xsd:import namespace="http://schemas.microsoft.com/office/infopath/2007/PartnerControls"/>
    <xsd:element name="_dlc_DocId" ma:index="2" nillable="true" ma:displayName="Document ID Value" ma:description="The value of the document ID assigned to this item." ma:internalName="_dlc_DocId" ma:readOnly="true">
      <xsd:simpleType>
        <xsd:restriction base="dms:Text"/>
      </xsd:simpleType>
    </xsd:element>
    <xsd:element name="_dlc_DocIdUrl" ma:index="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464afcc-1ec3-4065-96eb-899d285174c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79c6cfb5-50bc-4fca-81ee-f60fcea9a646"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_dlc_DocId xmlns="79ed8d8e-735d-4020-8679-fc6c7b35ba8b">N7XHR37R3CPZ-1952160618-546</_dlc_DocId>
    <_dlc_DocIdUrl xmlns="79ed8d8e-735d-4020-8679-fc6c7b35ba8b">
      <Url>https://jisc365.sharepoint.com/sites/dcrd/HTJA/_layouts/15/DocIdRedir.aspx?ID=N7XHR37R3CPZ-1952160618-546</Url>
      <Description>N7XHR37R3CPZ-1952160618-546</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EB6DF8-ECB0-4A09-B792-84C772F4E1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d8d8e-735d-4020-8679-fc6c7b35ba8b"/>
    <ds:schemaRef ds:uri="6464afcc-1ec3-4065-96eb-899d285174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66D69F-55FB-4344-B29D-FA52CD26F706}">
  <ds:schemaRefs>
    <ds:schemaRef ds:uri="Microsoft.SharePoint.Taxonomy.ContentTypeSync"/>
  </ds:schemaRefs>
</ds:datastoreItem>
</file>

<file path=customXml/itemProps3.xml><?xml version="1.0" encoding="utf-8"?>
<ds:datastoreItem xmlns:ds="http://schemas.openxmlformats.org/officeDocument/2006/customXml" ds:itemID="{13D845B8-9C2D-40ED-BFB4-FD682F6B5FF1}">
  <ds:schemaRefs>
    <ds:schemaRef ds:uri="6464afcc-1ec3-4065-96eb-899d285174cd"/>
    <ds:schemaRef ds:uri="79ed8d8e-735d-4020-8679-fc6c7b35ba8b"/>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terms/"/>
    <ds:schemaRef ds:uri="http://www.w3.org/XML/1998/namespace"/>
    <ds:schemaRef ds:uri="http://purl.org/dc/elements/1.1/"/>
  </ds:schemaRefs>
</ds:datastoreItem>
</file>

<file path=customXml/itemProps4.xml><?xml version="1.0" encoding="utf-8"?>
<ds:datastoreItem xmlns:ds="http://schemas.openxmlformats.org/officeDocument/2006/customXml" ds:itemID="{7EAD927C-8232-4DDB-AAED-5FA0F40D544B}">
  <ds:schemaRefs>
    <ds:schemaRef ds:uri="http://schemas.microsoft.com/sharepoint/events"/>
  </ds:schemaRefs>
</ds:datastoreItem>
</file>

<file path=customXml/itemProps5.xml><?xml version="1.0" encoding="utf-8"?>
<ds:datastoreItem xmlns:ds="http://schemas.openxmlformats.org/officeDocument/2006/customXml" ds:itemID="{902DEAC1-77DC-4581-9253-2B283A5365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4958</TotalTime>
  <Words>1246</Words>
  <Application>Microsoft Office PowerPoint</Application>
  <PresentationFormat>On-screen Show (4:3)</PresentationFormat>
  <Paragraphs>201</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Corbel</vt:lpstr>
      <vt:lpstr>Lucida Grande</vt:lpstr>
      <vt:lpstr>Office Theme</vt:lpstr>
      <vt:lpstr>Introduction to Journal Archives</vt:lpstr>
      <vt:lpstr>What is Journal Archives? </vt:lpstr>
      <vt:lpstr>Brill Journal Archive Online  </vt:lpstr>
      <vt:lpstr>Cambridge Journals Digital Archive  </vt:lpstr>
      <vt:lpstr> Institution of Civil Engineers Virtual Library Archive </vt:lpstr>
      <vt:lpstr>Institute of Physics (IOP) Journal Archive   </vt:lpstr>
      <vt:lpstr>Periodicals Archive Online - Jisc Collections Selection </vt:lpstr>
      <vt:lpstr>Oxford Journals Archive and Archive Upgrade (Oxford University Press)</vt:lpstr>
      <vt:lpstr>Royal Society of Chemistry (RSC) Journals Archive</vt:lpstr>
      <vt:lpstr>Taylor &amp; Francis Geography, Planning, Urban and Environment Online Archive</vt:lpstr>
      <vt:lpstr>Key features </vt:lpstr>
      <vt:lpstr>Search </vt:lpstr>
      <vt:lpstr>Advanced search </vt:lpstr>
      <vt:lpstr>Filter Results </vt:lpstr>
      <vt:lpstr>Browse whole catalogue </vt:lpstr>
      <vt:lpstr>Viewer  </vt:lpstr>
      <vt:lpstr>Viewer (Search panel) </vt:lpstr>
      <vt:lpstr>Viewer (Details panel) </vt:lpstr>
      <vt:lpstr>Viewer (all panels) </vt:lpstr>
      <vt:lpstr>Benefits for researchers </vt:lpstr>
      <vt:lpstr>Further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timroe</dc:creator>
  <cp:lastModifiedBy>Alison Urquhart</cp:lastModifiedBy>
  <cp:revision>352</cp:revision>
  <dcterms:created xsi:type="dcterms:W3CDTF">2013-06-28T11:27:49Z</dcterms:created>
  <dcterms:modified xsi:type="dcterms:W3CDTF">2019-03-21T14:46:41Z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0x01010082774369F7717648B61F61A9706D4652</vt:lpwstr>
  </property>
  <property fmtid="{D5CDD505-2E9C-101B-9397-08002B2CF9AE}" pid="3" name="_dlc_DocIdItemGuid">
    <vt:lpwstr>b04513aa-ed62-478f-a79e-89f46a5e16bf</vt:lpwstr>
  </property>
</Properties>
</file>